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</p:sldMasterIdLst>
  <p:notesMasterIdLst>
    <p:notesMasterId r:id="rId31"/>
  </p:notesMasterIdLst>
  <p:sldIdLst>
    <p:sldId id="266" r:id="rId5"/>
    <p:sldId id="430" r:id="rId6"/>
    <p:sldId id="431" r:id="rId7"/>
    <p:sldId id="433" r:id="rId8"/>
    <p:sldId id="439" r:id="rId9"/>
    <p:sldId id="432" r:id="rId10"/>
    <p:sldId id="434" r:id="rId11"/>
    <p:sldId id="530" r:id="rId12"/>
    <p:sldId id="435" r:id="rId13"/>
    <p:sldId id="437" r:id="rId14"/>
    <p:sldId id="532" r:id="rId15"/>
    <p:sldId id="533" r:id="rId16"/>
    <p:sldId id="534" r:id="rId17"/>
    <p:sldId id="535" r:id="rId18"/>
    <p:sldId id="536" r:id="rId19"/>
    <p:sldId id="537" r:id="rId20"/>
    <p:sldId id="538" r:id="rId21"/>
    <p:sldId id="539" r:id="rId22"/>
    <p:sldId id="436" r:id="rId23"/>
    <p:sldId id="438" r:id="rId24"/>
    <p:sldId id="478" r:id="rId25"/>
    <p:sldId id="479" r:id="rId26"/>
    <p:sldId id="482" r:id="rId27"/>
    <p:sldId id="483" r:id="rId28"/>
    <p:sldId id="484" r:id="rId29"/>
    <p:sldId id="529" r:id="rId30"/>
  </p:sldIdLst>
  <p:sldSz cx="9144000" cy="6858000" type="screen4x3"/>
  <p:notesSz cx="7023100" cy="9309100"/>
  <p:custShowLst>
    <p:custShow name="CEBO DRILL-GROUT" id="0">
      <p:sldLst>
        <p:sld r:id="rId25"/>
      </p:sldLst>
    </p:custShow>
    <p:custShow name="CEBO DRILL-GROUT PLUS" id="1">
      <p:sldLst>
        <p:sld r:id="rId26"/>
      </p:sldLst>
    </p:custShow>
    <p:custShow name="CONDUCT-GEL 1.0" id="2">
      <p:sldLst>
        <p:sld r:id="rId27"/>
      </p:sldLst>
    </p:custShow>
    <p:custShow name="CONDUCT-GEL 1.3" id="3">
      <p:sldLst>
        <p:sld r:id="rId28"/>
      </p:sldLst>
    </p:custShow>
    <p:custShow name="CONDUCT-GEL 1.5" id="4">
      <p:sldLst>
        <p:sld r:id="rId29"/>
      </p:sldLst>
    </p:custShow>
    <p:custShow name="CONDUCT-GEL 2.0" id="5">
      <p:sldLst>
        <p:sld r:id="rId30"/>
      </p:sldLst>
    </p:custShow>
  </p:custShowLst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">
          <p15:clr>
            <a:srgbClr val="A4A3A4"/>
          </p15:clr>
        </p15:guide>
        <p15:guide id="2" orient="horz" pos="4074">
          <p15:clr>
            <a:srgbClr val="A4A3A4"/>
          </p15:clr>
        </p15:guide>
        <p15:guide id="3" orient="horz" pos="3898">
          <p15:clr>
            <a:srgbClr val="A4A3A4"/>
          </p15:clr>
        </p15:guide>
        <p15:guide id="4" orient="horz" pos="784">
          <p15:clr>
            <a:srgbClr val="A4A3A4"/>
          </p15:clr>
        </p15:guide>
        <p15:guide id="5" orient="horz" pos="2199">
          <p15:clr>
            <a:srgbClr val="A4A3A4"/>
          </p15:clr>
        </p15:guide>
        <p15:guide id="6" orient="horz" pos="2229">
          <p15:clr>
            <a:srgbClr val="A4A3A4"/>
          </p15:clr>
        </p15:guide>
        <p15:guide id="7" orient="horz" pos="817">
          <p15:clr>
            <a:srgbClr val="A4A3A4"/>
          </p15:clr>
        </p15:guide>
        <p15:guide id="8" pos="2870">
          <p15:clr>
            <a:srgbClr val="A4A3A4"/>
          </p15:clr>
        </p15:guide>
        <p15:guide id="9" pos="2900">
          <p15:clr>
            <a:srgbClr val="A4A3A4"/>
          </p15:clr>
        </p15:guide>
        <p15:guide id="10" pos="5521">
          <p15:clr>
            <a:srgbClr val="A4A3A4"/>
          </p15:clr>
        </p15:guide>
        <p15:guide id="11" pos="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19FFF"/>
    <a:srgbClr val="0066CC"/>
    <a:srgbClr val="0099FF"/>
    <a:srgbClr val="0066FF"/>
    <a:srgbClr val="3399FF"/>
    <a:srgbClr val="F3AC71"/>
    <a:srgbClr val="FF9900"/>
    <a:srgbClr val="EB7819"/>
    <a:srgbClr val="BF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7" autoAdjust="0"/>
    <p:restoredTop sz="89744" autoAdjust="0"/>
  </p:normalViewPr>
  <p:slideViewPr>
    <p:cSldViewPr snapToGrid="0" snapToObjects="1">
      <p:cViewPr varScale="1">
        <p:scale>
          <a:sx n="114" d="100"/>
          <a:sy n="114" d="100"/>
        </p:scale>
        <p:origin x="1608" y="102"/>
      </p:cViewPr>
      <p:guideLst>
        <p:guide orient="horz" pos="249"/>
        <p:guide orient="horz" pos="4074"/>
        <p:guide orient="horz" pos="3898"/>
        <p:guide orient="horz" pos="784"/>
        <p:guide orient="horz" pos="2199"/>
        <p:guide orient="horz" pos="2229"/>
        <p:guide orient="horz" pos="817"/>
        <p:guide pos="2870"/>
        <p:guide pos="2900"/>
        <p:guide pos="5521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756"/>
    </p:cViewPr>
  </p:sorterViewPr>
  <p:notesViewPr>
    <p:cSldViewPr snapToGrid="0" snapToObjects="1" showGuides="1">
      <p:cViewPr varScale="1">
        <p:scale>
          <a:sx n="98" d="100"/>
          <a:sy n="98" d="100"/>
        </p:scale>
        <p:origin x="-2508" y="-90"/>
      </p:cViewPr>
      <p:guideLst>
        <p:guide orient="horz" pos="2932"/>
        <p:guide pos="2212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66742AF9-BC22-42F8-BA37-727F17D70F9B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2DA5A4B8-75F5-4872-88BD-6A2FBE3F30C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11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Red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912192" y="1744137"/>
            <a:ext cx="4678355" cy="1827738"/>
          </a:xfrm>
        </p:spPr>
        <p:txBody>
          <a:bodyPr tIns="0" rIns="0" anchor="b" anchorCtr="0"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912192" y="3627439"/>
            <a:ext cx="4678355" cy="1211850"/>
          </a:xfrm>
        </p:spPr>
        <p:txBody>
          <a:bodyPr rIns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3912192" y="3589914"/>
            <a:ext cx="4936821" cy="3593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32" name="Footer Placeholder 4"/>
          <p:cNvSpPr txBox="1">
            <a:spLocks/>
          </p:cNvSpPr>
          <p:nvPr userDrawn="1"/>
        </p:nvSpPr>
        <p:spPr>
          <a:xfrm>
            <a:off x="447675" y="6513857"/>
            <a:ext cx="1413849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2018 Halliburton. All rights reserved.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927725"/>
            <a:ext cx="2638460" cy="264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24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5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Red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95288" y="395288"/>
            <a:ext cx="8364537" cy="606742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601480" y="1744137"/>
            <a:ext cx="3989067" cy="1827738"/>
          </a:xfrm>
        </p:spPr>
        <p:txBody>
          <a:bodyPr tIns="0" rIns="0" anchor="b" anchorCtr="0"/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601480" y="3627439"/>
            <a:ext cx="3989067" cy="1211850"/>
          </a:xfrm>
        </p:spPr>
        <p:txBody>
          <a:bodyPr r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447675" y="6513857"/>
            <a:ext cx="1413849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2018 Halliburton. All rights reserved.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4" y="2339287"/>
            <a:ext cx="2194666" cy="21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1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95288" y="395289"/>
            <a:ext cx="4160251" cy="606742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601480" y="1744137"/>
            <a:ext cx="4158345" cy="1827047"/>
          </a:xfrm>
        </p:spPr>
        <p:txBody>
          <a:bodyPr tIns="0" rIns="0" anchor="b" anchorCtr="0"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601480" y="3632170"/>
            <a:ext cx="4158345" cy="1207118"/>
          </a:xfrm>
        </p:spPr>
        <p:txBody>
          <a:bodyPr rIns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447675" y="6513857"/>
            <a:ext cx="1413849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2018 Halliburton. All rights reserved.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120" y="5725316"/>
            <a:ext cx="880874" cy="88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3999" cy="62198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47675" y="6513857"/>
            <a:ext cx="1413849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2018 Halliburton. All rights reserved.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120" y="5725316"/>
            <a:ext cx="880874" cy="88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7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95288"/>
            <a:ext cx="8364537" cy="849312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95288" y="1296988"/>
            <a:ext cx="8364537" cy="4891087"/>
          </a:xfrm>
        </p:spPr>
        <p:txBody>
          <a:bodyPr/>
          <a:lstStyle>
            <a:lvl1pPr marL="228600" indent="-22860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</a:defRPr>
            </a:lvl1pPr>
            <a:lvl2pPr marL="517525" indent="-228600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</a:defRPr>
            </a:lvl2pPr>
            <a:lvl3pPr marL="746125" indent="-169863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</a:defRPr>
            </a:lvl3pPr>
            <a:lvl4pPr marL="1314450" indent="-231775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4pPr>
            <a:lvl5pPr marL="1597025" indent="-220663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Footnotes are 8pt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47675" y="6513857"/>
            <a:ext cx="1413849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2018 Halliburton. All rights reserved.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120" y="5725316"/>
            <a:ext cx="880874" cy="88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2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95288"/>
            <a:ext cx="8364537" cy="8493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9" y="1296988"/>
            <a:ext cx="4160250" cy="4891087"/>
          </a:xfrm>
        </p:spPr>
        <p:txBody>
          <a:bodyPr>
            <a:normAutofit/>
          </a:bodyPr>
          <a:lstStyle>
            <a:lvl1pPr marL="228600" indent="-228600">
              <a:spcBef>
                <a:spcPts val="4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</a:defRPr>
            </a:lvl1pPr>
            <a:lvl2pPr marL="517525" indent="-228600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defRPr sz="2200">
                <a:solidFill>
                  <a:schemeClr val="tx1"/>
                </a:solidFill>
              </a:defRPr>
            </a:lvl2pPr>
            <a:lvl3pPr marL="746125" indent="-169863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</a:defRPr>
            </a:lvl3pPr>
            <a:lvl4pPr marL="1314450" indent="-231775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4pPr>
            <a:lvl5pPr marL="1600200" indent="-223838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1296988"/>
            <a:ext cx="4160838" cy="4891087"/>
          </a:xfrm>
        </p:spPr>
        <p:txBody>
          <a:bodyPr>
            <a:normAutofit/>
          </a:bodyPr>
          <a:lstStyle>
            <a:lvl1pPr marL="228600" indent="-228600">
              <a:spcBef>
                <a:spcPts val="4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</a:defRPr>
            </a:lvl1pPr>
            <a:lvl2pPr marL="517525" indent="-228600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defRPr sz="2200">
                <a:solidFill>
                  <a:schemeClr val="tx1"/>
                </a:solidFill>
              </a:defRPr>
            </a:lvl2pPr>
            <a:lvl3pPr marL="914400" indent="-228600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</a:defRPr>
            </a:lvl3pPr>
            <a:lvl4pPr marL="1544638" indent="-230188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4pPr>
            <a:lvl5pPr marL="1889125" indent="-228600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Footnotes are 8pt</a:t>
            </a:r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447675" y="6513857"/>
            <a:ext cx="1413849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2018 Halliburton. All rights reserved.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120" y="5725316"/>
            <a:ext cx="880874" cy="88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95288"/>
            <a:ext cx="8364537" cy="8493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Footnotes are 8pt</a:t>
            </a:r>
            <a:endParaRPr lang="en-US" dirty="0"/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447675" y="6513857"/>
            <a:ext cx="1413849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2018 Halliburton. All rights reserved.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120" y="5725316"/>
            <a:ext cx="880874" cy="88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7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Footnotes are 8pt</a:t>
            </a:r>
            <a:endParaRPr lang="en-US" dirty="0"/>
          </a:p>
        </p:txBody>
      </p:sp>
      <p:sp>
        <p:nvSpPr>
          <p:cNvPr id="3" name="Footer Placeholder 4"/>
          <p:cNvSpPr txBox="1">
            <a:spLocks/>
          </p:cNvSpPr>
          <p:nvPr userDrawn="1"/>
        </p:nvSpPr>
        <p:spPr>
          <a:xfrm>
            <a:off x="447675" y="6513857"/>
            <a:ext cx="1413849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2018 Halliburton. All rights reserved.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120" y="5725316"/>
            <a:ext cx="880874" cy="88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6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 Sy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392826" y="395350"/>
            <a:ext cx="8371762" cy="5792725"/>
            <a:chOff x="392826" y="395350"/>
            <a:chExt cx="8371762" cy="5375511"/>
          </a:xfrm>
          <a:solidFill>
            <a:schemeClr val="bg2"/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393172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16889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040604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1364320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688036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011752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335468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659184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982899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3306615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3630332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3954047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925198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5248913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572631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5896347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6220063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6543781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6867496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191214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7514931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392826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16543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1040258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1363974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1687690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2011406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2335122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2658838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2982553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3306269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3629986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3953701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4924851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5248567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5572285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5896000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6219717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6543435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6867150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7190868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7514585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392826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716543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1040258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1363974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1687690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2011406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5" name="Rectangle 54"/>
            <p:cNvSpPr/>
            <p:nvPr userDrawn="1"/>
          </p:nvSpPr>
          <p:spPr>
            <a:xfrm>
              <a:off x="2335122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6" name="Rectangle 55"/>
            <p:cNvSpPr/>
            <p:nvPr userDrawn="1"/>
          </p:nvSpPr>
          <p:spPr>
            <a:xfrm>
              <a:off x="2658838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7" name="Rectangle 56"/>
            <p:cNvSpPr/>
            <p:nvPr userDrawn="1"/>
          </p:nvSpPr>
          <p:spPr>
            <a:xfrm>
              <a:off x="2982553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8" name="Rectangle 57"/>
            <p:cNvSpPr/>
            <p:nvPr userDrawn="1"/>
          </p:nvSpPr>
          <p:spPr>
            <a:xfrm>
              <a:off x="3306269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9" name="Rectangle 58"/>
            <p:cNvSpPr/>
            <p:nvPr userDrawn="1"/>
          </p:nvSpPr>
          <p:spPr>
            <a:xfrm>
              <a:off x="3629986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0" name="Rectangle 59"/>
            <p:cNvSpPr/>
            <p:nvPr userDrawn="1"/>
          </p:nvSpPr>
          <p:spPr>
            <a:xfrm>
              <a:off x="3953701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" name="Rectangle 60"/>
            <p:cNvSpPr/>
            <p:nvPr userDrawn="1"/>
          </p:nvSpPr>
          <p:spPr>
            <a:xfrm>
              <a:off x="4924851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5248567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" name="Rectangle 62"/>
            <p:cNvSpPr/>
            <p:nvPr userDrawn="1"/>
          </p:nvSpPr>
          <p:spPr>
            <a:xfrm>
              <a:off x="5572285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" name="Rectangle 63"/>
            <p:cNvSpPr/>
            <p:nvPr userDrawn="1"/>
          </p:nvSpPr>
          <p:spPr>
            <a:xfrm>
              <a:off x="5896000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" name="Rectangle 64"/>
            <p:cNvSpPr/>
            <p:nvPr userDrawn="1"/>
          </p:nvSpPr>
          <p:spPr>
            <a:xfrm>
              <a:off x="6219717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" name="Rectangle 65"/>
            <p:cNvSpPr/>
            <p:nvPr userDrawn="1"/>
          </p:nvSpPr>
          <p:spPr>
            <a:xfrm>
              <a:off x="6543435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7" name="Rectangle 66"/>
            <p:cNvSpPr/>
            <p:nvPr userDrawn="1"/>
          </p:nvSpPr>
          <p:spPr>
            <a:xfrm>
              <a:off x="6867150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8" name="Rectangle 67"/>
            <p:cNvSpPr/>
            <p:nvPr userDrawn="1"/>
          </p:nvSpPr>
          <p:spPr>
            <a:xfrm>
              <a:off x="7190868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9" name="Rectangle 68"/>
            <p:cNvSpPr/>
            <p:nvPr userDrawn="1"/>
          </p:nvSpPr>
          <p:spPr>
            <a:xfrm>
              <a:off x="7514585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0" name="Rectangle 69"/>
            <p:cNvSpPr/>
            <p:nvPr userDrawn="1"/>
          </p:nvSpPr>
          <p:spPr>
            <a:xfrm>
              <a:off x="392826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1" name="Rectangle 70"/>
            <p:cNvSpPr/>
            <p:nvPr userDrawn="1"/>
          </p:nvSpPr>
          <p:spPr>
            <a:xfrm>
              <a:off x="716543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2" name="Rectangle 71"/>
            <p:cNvSpPr/>
            <p:nvPr userDrawn="1"/>
          </p:nvSpPr>
          <p:spPr>
            <a:xfrm>
              <a:off x="1040258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3" name="Rectangle 72"/>
            <p:cNvSpPr/>
            <p:nvPr userDrawn="1"/>
          </p:nvSpPr>
          <p:spPr>
            <a:xfrm>
              <a:off x="1363974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4" name="Rectangle 73"/>
            <p:cNvSpPr/>
            <p:nvPr userDrawn="1"/>
          </p:nvSpPr>
          <p:spPr>
            <a:xfrm>
              <a:off x="1687690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5" name="Rectangle 74"/>
            <p:cNvSpPr/>
            <p:nvPr userDrawn="1"/>
          </p:nvSpPr>
          <p:spPr>
            <a:xfrm>
              <a:off x="2011406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6" name="Rectangle 75"/>
            <p:cNvSpPr/>
            <p:nvPr userDrawn="1"/>
          </p:nvSpPr>
          <p:spPr>
            <a:xfrm>
              <a:off x="2335122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7" name="Rectangle 76"/>
            <p:cNvSpPr/>
            <p:nvPr userDrawn="1"/>
          </p:nvSpPr>
          <p:spPr>
            <a:xfrm>
              <a:off x="2658838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8" name="Rectangle 77"/>
            <p:cNvSpPr/>
            <p:nvPr userDrawn="1"/>
          </p:nvSpPr>
          <p:spPr>
            <a:xfrm>
              <a:off x="2982553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9" name="Rectangle 78"/>
            <p:cNvSpPr/>
            <p:nvPr userDrawn="1"/>
          </p:nvSpPr>
          <p:spPr>
            <a:xfrm>
              <a:off x="3306269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0" name="Rectangle 79"/>
            <p:cNvSpPr/>
            <p:nvPr userDrawn="1"/>
          </p:nvSpPr>
          <p:spPr>
            <a:xfrm>
              <a:off x="3629986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1" name="Rectangle 80"/>
            <p:cNvSpPr/>
            <p:nvPr userDrawn="1"/>
          </p:nvSpPr>
          <p:spPr>
            <a:xfrm>
              <a:off x="3953701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2" name="Rectangle 81"/>
            <p:cNvSpPr/>
            <p:nvPr userDrawn="1"/>
          </p:nvSpPr>
          <p:spPr>
            <a:xfrm>
              <a:off x="4924851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3" name="Rectangle 82"/>
            <p:cNvSpPr/>
            <p:nvPr userDrawn="1"/>
          </p:nvSpPr>
          <p:spPr>
            <a:xfrm>
              <a:off x="5248567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4" name="Rectangle 83"/>
            <p:cNvSpPr/>
            <p:nvPr userDrawn="1"/>
          </p:nvSpPr>
          <p:spPr>
            <a:xfrm>
              <a:off x="5572285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5" name="Rectangle 84"/>
            <p:cNvSpPr/>
            <p:nvPr userDrawn="1"/>
          </p:nvSpPr>
          <p:spPr>
            <a:xfrm>
              <a:off x="5896000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6" name="Rectangle 85"/>
            <p:cNvSpPr/>
            <p:nvPr userDrawn="1"/>
          </p:nvSpPr>
          <p:spPr>
            <a:xfrm>
              <a:off x="6219717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7" name="Rectangle 86"/>
            <p:cNvSpPr/>
            <p:nvPr userDrawn="1"/>
          </p:nvSpPr>
          <p:spPr>
            <a:xfrm>
              <a:off x="6543435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8" name="Rectangle 87"/>
            <p:cNvSpPr/>
            <p:nvPr userDrawn="1"/>
          </p:nvSpPr>
          <p:spPr>
            <a:xfrm>
              <a:off x="6867150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9" name="Rectangle 88"/>
            <p:cNvSpPr/>
            <p:nvPr userDrawn="1"/>
          </p:nvSpPr>
          <p:spPr>
            <a:xfrm>
              <a:off x="7190868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0" name="Rectangle 89"/>
            <p:cNvSpPr/>
            <p:nvPr userDrawn="1"/>
          </p:nvSpPr>
          <p:spPr>
            <a:xfrm>
              <a:off x="7514585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1" name="Rectangle 90"/>
            <p:cNvSpPr/>
            <p:nvPr userDrawn="1"/>
          </p:nvSpPr>
          <p:spPr>
            <a:xfrm>
              <a:off x="392826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2" name="Rectangle 91"/>
            <p:cNvSpPr/>
            <p:nvPr userDrawn="1"/>
          </p:nvSpPr>
          <p:spPr>
            <a:xfrm>
              <a:off x="716543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3" name="Rectangle 92"/>
            <p:cNvSpPr/>
            <p:nvPr userDrawn="1"/>
          </p:nvSpPr>
          <p:spPr>
            <a:xfrm>
              <a:off x="1040258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4" name="Rectangle 93"/>
            <p:cNvSpPr/>
            <p:nvPr userDrawn="1"/>
          </p:nvSpPr>
          <p:spPr>
            <a:xfrm>
              <a:off x="1363974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5" name="Rectangle 94"/>
            <p:cNvSpPr/>
            <p:nvPr userDrawn="1"/>
          </p:nvSpPr>
          <p:spPr>
            <a:xfrm>
              <a:off x="1687690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6" name="Rectangle 95"/>
            <p:cNvSpPr/>
            <p:nvPr userDrawn="1"/>
          </p:nvSpPr>
          <p:spPr>
            <a:xfrm>
              <a:off x="2011406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7" name="Rectangle 96"/>
            <p:cNvSpPr/>
            <p:nvPr userDrawn="1"/>
          </p:nvSpPr>
          <p:spPr>
            <a:xfrm>
              <a:off x="2335122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8" name="Rectangle 97"/>
            <p:cNvSpPr/>
            <p:nvPr userDrawn="1"/>
          </p:nvSpPr>
          <p:spPr>
            <a:xfrm>
              <a:off x="2658838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9" name="Rectangle 98"/>
            <p:cNvSpPr/>
            <p:nvPr userDrawn="1"/>
          </p:nvSpPr>
          <p:spPr>
            <a:xfrm>
              <a:off x="2982553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0" name="Rectangle 99"/>
            <p:cNvSpPr/>
            <p:nvPr userDrawn="1"/>
          </p:nvSpPr>
          <p:spPr>
            <a:xfrm>
              <a:off x="3306269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1" name="Rectangle 100"/>
            <p:cNvSpPr/>
            <p:nvPr userDrawn="1"/>
          </p:nvSpPr>
          <p:spPr>
            <a:xfrm>
              <a:off x="3629986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2" name="Rectangle 101"/>
            <p:cNvSpPr/>
            <p:nvPr userDrawn="1"/>
          </p:nvSpPr>
          <p:spPr>
            <a:xfrm>
              <a:off x="3953701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3" name="Rectangle 102"/>
            <p:cNvSpPr/>
            <p:nvPr userDrawn="1"/>
          </p:nvSpPr>
          <p:spPr>
            <a:xfrm>
              <a:off x="4924851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4" name="Rectangle 103"/>
            <p:cNvSpPr/>
            <p:nvPr userDrawn="1"/>
          </p:nvSpPr>
          <p:spPr>
            <a:xfrm>
              <a:off x="5248567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5" name="Rectangle 104"/>
            <p:cNvSpPr/>
            <p:nvPr userDrawn="1"/>
          </p:nvSpPr>
          <p:spPr>
            <a:xfrm>
              <a:off x="5572285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6" name="Rectangle 105"/>
            <p:cNvSpPr/>
            <p:nvPr userDrawn="1"/>
          </p:nvSpPr>
          <p:spPr>
            <a:xfrm>
              <a:off x="5896000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7" name="Rectangle 106"/>
            <p:cNvSpPr/>
            <p:nvPr userDrawn="1"/>
          </p:nvSpPr>
          <p:spPr>
            <a:xfrm>
              <a:off x="6219717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8" name="Rectangle 107"/>
            <p:cNvSpPr/>
            <p:nvPr userDrawn="1"/>
          </p:nvSpPr>
          <p:spPr>
            <a:xfrm>
              <a:off x="6543435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9" name="Rectangle 108"/>
            <p:cNvSpPr/>
            <p:nvPr userDrawn="1"/>
          </p:nvSpPr>
          <p:spPr>
            <a:xfrm>
              <a:off x="6867150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0" name="Rectangle 109"/>
            <p:cNvSpPr/>
            <p:nvPr userDrawn="1"/>
          </p:nvSpPr>
          <p:spPr>
            <a:xfrm>
              <a:off x="7190868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1" name="Rectangle 110"/>
            <p:cNvSpPr/>
            <p:nvPr userDrawn="1"/>
          </p:nvSpPr>
          <p:spPr>
            <a:xfrm>
              <a:off x="7514585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2" name="Rectangle 111"/>
            <p:cNvSpPr/>
            <p:nvPr userDrawn="1"/>
          </p:nvSpPr>
          <p:spPr>
            <a:xfrm>
              <a:off x="392826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3" name="Rectangle 112"/>
            <p:cNvSpPr/>
            <p:nvPr userDrawn="1"/>
          </p:nvSpPr>
          <p:spPr>
            <a:xfrm>
              <a:off x="716543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4" name="Rectangle 113"/>
            <p:cNvSpPr/>
            <p:nvPr userDrawn="1"/>
          </p:nvSpPr>
          <p:spPr>
            <a:xfrm>
              <a:off x="1040258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5" name="Rectangle 114"/>
            <p:cNvSpPr/>
            <p:nvPr userDrawn="1"/>
          </p:nvSpPr>
          <p:spPr>
            <a:xfrm>
              <a:off x="1363974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6" name="Rectangle 115"/>
            <p:cNvSpPr/>
            <p:nvPr userDrawn="1"/>
          </p:nvSpPr>
          <p:spPr>
            <a:xfrm>
              <a:off x="1687690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7" name="Rectangle 116"/>
            <p:cNvSpPr/>
            <p:nvPr userDrawn="1"/>
          </p:nvSpPr>
          <p:spPr>
            <a:xfrm>
              <a:off x="2011406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8" name="Rectangle 117"/>
            <p:cNvSpPr/>
            <p:nvPr userDrawn="1"/>
          </p:nvSpPr>
          <p:spPr>
            <a:xfrm>
              <a:off x="2335122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9" name="Rectangle 118"/>
            <p:cNvSpPr/>
            <p:nvPr userDrawn="1"/>
          </p:nvSpPr>
          <p:spPr>
            <a:xfrm>
              <a:off x="2658838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0" name="Rectangle 119"/>
            <p:cNvSpPr/>
            <p:nvPr userDrawn="1"/>
          </p:nvSpPr>
          <p:spPr>
            <a:xfrm>
              <a:off x="2982553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1" name="Rectangle 120"/>
            <p:cNvSpPr/>
            <p:nvPr userDrawn="1"/>
          </p:nvSpPr>
          <p:spPr>
            <a:xfrm>
              <a:off x="3306269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2" name="Rectangle 121"/>
            <p:cNvSpPr/>
            <p:nvPr userDrawn="1"/>
          </p:nvSpPr>
          <p:spPr>
            <a:xfrm>
              <a:off x="3629986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3" name="Rectangle 122"/>
            <p:cNvSpPr/>
            <p:nvPr userDrawn="1"/>
          </p:nvSpPr>
          <p:spPr>
            <a:xfrm>
              <a:off x="3953701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4" name="Rectangle 123"/>
            <p:cNvSpPr/>
            <p:nvPr userDrawn="1"/>
          </p:nvSpPr>
          <p:spPr>
            <a:xfrm>
              <a:off x="4924851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5" name="Rectangle 124"/>
            <p:cNvSpPr/>
            <p:nvPr userDrawn="1"/>
          </p:nvSpPr>
          <p:spPr>
            <a:xfrm>
              <a:off x="5248567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6" name="Rectangle 125"/>
            <p:cNvSpPr/>
            <p:nvPr userDrawn="1"/>
          </p:nvSpPr>
          <p:spPr>
            <a:xfrm>
              <a:off x="5572285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7" name="Rectangle 126"/>
            <p:cNvSpPr/>
            <p:nvPr userDrawn="1"/>
          </p:nvSpPr>
          <p:spPr>
            <a:xfrm>
              <a:off x="5896000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8" name="Rectangle 127"/>
            <p:cNvSpPr/>
            <p:nvPr userDrawn="1"/>
          </p:nvSpPr>
          <p:spPr>
            <a:xfrm>
              <a:off x="6219717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9" name="Rectangle 128"/>
            <p:cNvSpPr/>
            <p:nvPr userDrawn="1"/>
          </p:nvSpPr>
          <p:spPr>
            <a:xfrm>
              <a:off x="6543435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0" name="Rectangle 129"/>
            <p:cNvSpPr/>
            <p:nvPr userDrawn="1"/>
          </p:nvSpPr>
          <p:spPr>
            <a:xfrm>
              <a:off x="6867150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1" name="Rectangle 130"/>
            <p:cNvSpPr/>
            <p:nvPr userDrawn="1"/>
          </p:nvSpPr>
          <p:spPr>
            <a:xfrm>
              <a:off x="7190868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2" name="Rectangle 131"/>
            <p:cNvSpPr/>
            <p:nvPr userDrawn="1"/>
          </p:nvSpPr>
          <p:spPr>
            <a:xfrm>
              <a:off x="7514585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3" name="Rectangle 132"/>
            <p:cNvSpPr/>
            <p:nvPr userDrawn="1"/>
          </p:nvSpPr>
          <p:spPr>
            <a:xfrm>
              <a:off x="392826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4" name="Rectangle 133"/>
            <p:cNvSpPr/>
            <p:nvPr userDrawn="1"/>
          </p:nvSpPr>
          <p:spPr>
            <a:xfrm>
              <a:off x="716543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5" name="Rectangle 134"/>
            <p:cNvSpPr/>
            <p:nvPr userDrawn="1"/>
          </p:nvSpPr>
          <p:spPr>
            <a:xfrm>
              <a:off x="1040258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6" name="Rectangle 135"/>
            <p:cNvSpPr/>
            <p:nvPr userDrawn="1"/>
          </p:nvSpPr>
          <p:spPr>
            <a:xfrm>
              <a:off x="1363974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7" name="Rectangle 136"/>
            <p:cNvSpPr/>
            <p:nvPr userDrawn="1"/>
          </p:nvSpPr>
          <p:spPr>
            <a:xfrm>
              <a:off x="1687690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8" name="Rectangle 137"/>
            <p:cNvSpPr/>
            <p:nvPr userDrawn="1"/>
          </p:nvSpPr>
          <p:spPr>
            <a:xfrm>
              <a:off x="2011406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9" name="Rectangle 138"/>
            <p:cNvSpPr/>
            <p:nvPr userDrawn="1"/>
          </p:nvSpPr>
          <p:spPr>
            <a:xfrm>
              <a:off x="2335122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0" name="Rectangle 139"/>
            <p:cNvSpPr/>
            <p:nvPr userDrawn="1"/>
          </p:nvSpPr>
          <p:spPr>
            <a:xfrm>
              <a:off x="2658838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1" name="Rectangle 140"/>
            <p:cNvSpPr/>
            <p:nvPr userDrawn="1"/>
          </p:nvSpPr>
          <p:spPr>
            <a:xfrm>
              <a:off x="2982553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2" name="Rectangle 141"/>
            <p:cNvSpPr/>
            <p:nvPr userDrawn="1"/>
          </p:nvSpPr>
          <p:spPr>
            <a:xfrm>
              <a:off x="3306269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3" name="Rectangle 142"/>
            <p:cNvSpPr/>
            <p:nvPr userDrawn="1"/>
          </p:nvSpPr>
          <p:spPr>
            <a:xfrm>
              <a:off x="3629986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4" name="Rectangle 143"/>
            <p:cNvSpPr/>
            <p:nvPr userDrawn="1"/>
          </p:nvSpPr>
          <p:spPr>
            <a:xfrm>
              <a:off x="3953701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5" name="Rectangle 144"/>
            <p:cNvSpPr/>
            <p:nvPr userDrawn="1"/>
          </p:nvSpPr>
          <p:spPr>
            <a:xfrm>
              <a:off x="4924851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6" name="Rectangle 145"/>
            <p:cNvSpPr/>
            <p:nvPr userDrawn="1"/>
          </p:nvSpPr>
          <p:spPr>
            <a:xfrm>
              <a:off x="5248567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7" name="Rectangle 146"/>
            <p:cNvSpPr/>
            <p:nvPr userDrawn="1"/>
          </p:nvSpPr>
          <p:spPr>
            <a:xfrm>
              <a:off x="5572285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8" name="Rectangle 147"/>
            <p:cNvSpPr/>
            <p:nvPr userDrawn="1"/>
          </p:nvSpPr>
          <p:spPr>
            <a:xfrm>
              <a:off x="5896000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9" name="Rectangle 148"/>
            <p:cNvSpPr/>
            <p:nvPr userDrawn="1"/>
          </p:nvSpPr>
          <p:spPr>
            <a:xfrm>
              <a:off x="6219717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0" name="Rectangle 149"/>
            <p:cNvSpPr/>
            <p:nvPr userDrawn="1"/>
          </p:nvSpPr>
          <p:spPr>
            <a:xfrm>
              <a:off x="6543435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1" name="Rectangle 150"/>
            <p:cNvSpPr/>
            <p:nvPr userDrawn="1"/>
          </p:nvSpPr>
          <p:spPr>
            <a:xfrm>
              <a:off x="6867150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2" name="Rectangle 151"/>
            <p:cNvSpPr/>
            <p:nvPr userDrawn="1"/>
          </p:nvSpPr>
          <p:spPr>
            <a:xfrm>
              <a:off x="7190868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3" name="Rectangle 152"/>
            <p:cNvSpPr/>
            <p:nvPr userDrawn="1"/>
          </p:nvSpPr>
          <p:spPr>
            <a:xfrm>
              <a:off x="7514585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4" name="Rectangle 153"/>
            <p:cNvSpPr/>
            <p:nvPr userDrawn="1"/>
          </p:nvSpPr>
          <p:spPr>
            <a:xfrm>
              <a:off x="392826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5" name="Rectangle 154"/>
            <p:cNvSpPr/>
            <p:nvPr userDrawn="1"/>
          </p:nvSpPr>
          <p:spPr>
            <a:xfrm>
              <a:off x="716543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6" name="Rectangle 155"/>
            <p:cNvSpPr/>
            <p:nvPr userDrawn="1"/>
          </p:nvSpPr>
          <p:spPr>
            <a:xfrm>
              <a:off x="1040258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7" name="Rectangle 156"/>
            <p:cNvSpPr/>
            <p:nvPr userDrawn="1"/>
          </p:nvSpPr>
          <p:spPr>
            <a:xfrm>
              <a:off x="1363974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8" name="Rectangle 157"/>
            <p:cNvSpPr/>
            <p:nvPr userDrawn="1"/>
          </p:nvSpPr>
          <p:spPr>
            <a:xfrm>
              <a:off x="1687690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9" name="Rectangle 158"/>
            <p:cNvSpPr/>
            <p:nvPr userDrawn="1"/>
          </p:nvSpPr>
          <p:spPr>
            <a:xfrm>
              <a:off x="2011406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0" name="Rectangle 159"/>
            <p:cNvSpPr/>
            <p:nvPr userDrawn="1"/>
          </p:nvSpPr>
          <p:spPr>
            <a:xfrm>
              <a:off x="2335122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1" name="Rectangle 160"/>
            <p:cNvSpPr/>
            <p:nvPr userDrawn="1"/>
          </p:nvSpPr>
          <p:spPr>
            <a:xfrm>
              <a:off x="2658838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2" name="Rectangle 161"/>
            <p:cNvSpPr/>
            <p:nvPr userDrawn="1"/>
          </p:nvSpPr>
          <p:spPr>
            <a:xfrm>
              <a:off x="2982553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3" name="Rectangle 162"/>
            <p:cNvSpPr/>
            <p:nvPr userDrawn="1"/>
          </p:nvSpPr>
          <p:spPr>
            <a:xfrm>
              <a:off x="3306269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4" name="Rectangle 163"/>
            <p:cNvSpPr/>
            <p:nvPr userDrawn="1"/>
          </p:nvSpPr>
          <p:spPr>
            <a:xfrm>
              <a:off x="3629986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5" name="Rectangle 164"/>
            <p:cNvSpPr/>
            <p:nvPr userDrawn="1"/>
          </p:nvSpPr>
          <p:spPr>
            <a:xfrm>
              <a:off x="3953701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6" name="Rectangle 165"/>
            <p:cNvSpPr/>
            <p:nvPr userDrawn="1"/>
          </p:nvSpPr>
          <p:spPr>
            <a:xfrm>
              <a:off x="4924851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7" name="Rectangle 166"/>
            <p:cNvSpPr/>
            <p:nvPr userDrawn="1"/>
          </p:nvSpPr>
          <p:spPr>
            <a:xfrm>
              <a:off x="5248567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8" name="Rectangle 167"/>
            <p:cNvSpPr/>
            <p:nvPr userDrawn="1"/>
          </p:nvSpPr>
          <p:spPr>
            <a:xfrm>
              <a:off x="5572285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9" name="Rectangle 168"/>
            <p:cNvSpPr/>
            <p:nvPr userDrawn="1"/>
          </p:nvSpPr>
          <p:spPr>
            <a:xfrm>
              <a:off x="5896000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0" name="Rectangle 169"/>
            <p:cNvSpPr/>
            <p:nvPr userDrawn="1"/>
          </p:nvSpPr>
          <p:spPr>
            <a:xfrm>
              <a:off x="6219717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1" name="Rectangle 170"/>
            <p:cNvSpPr/>
            <p:nvPr userDrawn="1"/>
          </p:nvSpPr>
          <p:spPr>
            <a:xfrm>
              <a:off x="6543435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2" name="Rectangle 171"/>
            <p:cNvSpPr/>
            <p:nvPr userDrawn="1"/>
          </p:nvSpPr>
          <p:spPr>
            <a:xfrm>
              <a:off x="6867150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3" name="Rectangle 172"/>
            <p:cNvSpPr/>
            <p:nvPr userDrawn="1"/>
          </p:nvSpPr>
          <p:spPr>
            <a:xfrm>
              <a:off x="7190868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4" name="Rectangle 173"/>
            <p:cNvSpPr/>
            <p:nvPr userDrawn="1"/>
          </p:nvSpPr>
          <p:spPr>
            <a:xfrm>
              <a:off x="7514585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5" name="Rectangle 174"/>
            <p:cNvSpPr/>
            <p:nvPr userDrawn="1"/>
          </p:nvSpPr>
          <p:spPr>
            <a:xfrm>
              <a:off x="392826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6" name="Rectangle 175"/>
            <p:cNvSpPr/>
            <p:nvPr userDrawn="1"/>
          </p:nvSpPr>
          <p:spPr>
            <a:xfrm>
              <a:off x="716543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7" name="Rectangle 176"/>
            <p:cNvSpPr/>
            <p:nvPr userDrawn="1"/>
          </p:nvSpPr>
          <p:spPr>
            <a:xfrm>
              <a:off x="1040258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8" name="Rectangle 177"/>
            <p:cNvSpPr/>
            <p:nvPr userDrawn="1"/>
          </p:nvSpPr>
          <p:spPr>
            <a:xfrm>
              <a:off x="1363974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9" name="Rectangle 178"/>
            <p:cNvSpPr/>
            <p:nvPr userDrawn="1"/>
          </p:nvSpPr>
          <p:spPr>
            <a:xfrm>
              <a:off x="1687690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0" name="Rectangle 179"/>
            <p:cNvSpPr/>
            <p:nvPr userDrawn="1"/>
          </p:nvSpPr>
          <p:spPr>
            <a:xfrm>
              <a:off x="2011406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1" name="Rectangle 180"/>
            <p:cNvSpPr/>
            <p:nvPr userDrawn="1"/>
          </p:nvSpPr>
          <p:spPr>
            <a:xfrm>
              <a:off x="2335122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2" name="Rectangle 181"/>
            <p:cNvSpPr/>
            <p:nvPr userDrawn="1"/>
          </p:nvSpPr>
          <p:spPr>
            <a:xfrm>
              <a:off x="2658838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3" name="Rectangle 182"/>
            <p:cNvSpPr/>
            <p:nvPr userDrawn="1"/>
          </p:nvSpPr>
          <p:spPr>
            <a:xfrm>
              <a:off x="2982553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4" name="Rectangle 183"/>
            <p:cNvSpPr/>
            <p:nvPr userDrawn="1"/>
          </p:nvSpPr>
          <p:spPr>
            <a:xfrm>
              <a:off x="3306269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5" name="Rectangle 184"/>
            <p:cNvSpPr/>
            <p:nvPr userDrawn="1"/>
          </p:nvSpPr>
          <p:spPr>
            <a:xfrm>
              <a:off x="3629986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6" name="Rectangle 185"/>
            <p:cNvSpPr/>
            <p:nvPr userDrawn="1"/>
          </p:nvSpPr>
          <p:spPr>
            <a:xfrm>
              <a:off x="3953701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7" name="Rectangle 186"/>
            <p:cNvSpPr/>
            <p:nvPr userDrawn="1"/>
          </p:nvSpPr>
          <p:spPr>
            <a:xfrm>
              <a:off x="4924851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8" name="Rectangle 187"/>
            <p:cNvSpPr/>
            <p:nvPr userDrawn="1"/>
          </p:nvSpPr>
          <p:spPr>
            <a:xfrm>
              <a:off x="5248567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9" name="Rectangle 188"/>
            <p:cNvSpPr/>
            <p:nvPr userDrawn="1"/>
          </p:nvSpPr>
          <p:spPr>
            <a:xfrm>
              <a:off x="5572285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90" name="Rectangle 189"/>
            <p:cNvSpPr/>
            <p:nvPr userDrawn="1"/>
          </p:nvSpPr>
          <p:spPr>
            <a:xfrm>
              <a:off x="5896000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91" name="Rectangle 190"/>
            <p:cNvSpPr/>
            <p:nvPr userDrawn="1"/>
          </p:nvSpPr>
          <p:spPr>
            <a:xfrm>
              <a:off x="6219717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92" name="Rectangle 191"/>
            <p:cNvSpPr/>
            <p:nvPr userDrawn="1"/>
          </p:nvSpPr>
          <p:spPr>
            <a:xfrm>
              <a:off x="6543435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93" name="Rectangle 192"/>
            <p:cNvSpPr/>
            <p:nvPr userDrawn="1"/>
          </p:nvSpPr>
          <p:spPr>
            <a:xfrm>
              <a:off x="6867150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94" name="Rectangle 193"/>
            <p:cNvSpPr/>
            <p:nvPr userDrawn="1"/>
          </p:nvSpPr>
          <p:spPr>
            <a:xfrm>
              <a:off x="7190868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95" name="Rectangle 194"/>
            <p:cNvSpPr/>
            <p:nvPr userDrawn="1"/>
          </p:nvSpPr>
          <p:spPr>
            <a:xfrm>
              <a:off x="7514585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96" name="Rectangle 195"/>
            <p:cNvSpPr/>
            <p:nvPr userDrawn="1"/>
          </p:nvSpPr>
          <p:spPr>
            <a:xfrm>
              <a:off x="393172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97" name="Rectangle 196"/>
            <p:cNvSpPr/>
            <p:nvPr userDrawn="1"/>
          </p:nvSpPr>
          <p:spPr>
            <a:xfrm>
              <a:off x="716889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98" name="Rectangle 197"/>
            <p:cNvSpPr/>
            <p:nvPr userDrawn="1"/>
          </p:nvSpPr>
          <p:spPr>
            <a:xfrm>
              <a:off x="1040604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99" name="Rectangle 198"/>
            <p:cNvSpPr/>
            <p:nvPr userDrawn="1"/>
          </p:nvSpPr>
          <p:spPr>
            <a:xfrm>
              <a:off x="1364320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0" name="Rectangle 199"/>
            <p:cNvSpPr/>
            <p:nvPr userDrawn="1"/>
          </p:nvSpPr>
          <p:spPr>
            <a:xfrm>
              <a:off x="1688036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1" name="Rectangle 200"/>
            <p:cNvSpPr/>
            <p:nvPr userDrawn="1"/>
          </p:nvSpPr>
          <p:spPr>
            <a:xfrm>
              <a:off x="2011752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2" name="Rectangle 201"/>
            <p:cNvSpPr/>
            <p:nvPr userDrawn="1"/>
          </p:nvSpPr>
          <p:spPr>
            <a:xfrm>
              <a:off x="2335468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3" name="Rectangle 202"/>
            <p:cNvSpPr/>
            <p:nvPr userDrawn="1"/>
          </p:nvSpPr>
          <p:spPr>
            <a:xfrm>
              <a:off x="2659184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4" name="Rectangle 203"/>
            <p:cNvSpPr/>
            <p:nvPr userDrawn="1"/>
          </p:nvSpPr>
          <p:spPr>
            <a:xfrm>
              <a:off x="2982899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5" name="Rectangle 204"/>
            <p:cNvSpPr/>
            <p:nvPr userDrawn="1"/>
          </p:nvSpPr>
          <p:spPr>
            <a:xfrm>
              <a:off x="3306615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6" name="Rectangle 205"/>
            <p:cNvSpPr/>
            <p:nvPr userDrawn="1"/>
          </p:nvSpPr>
          <p:spPr>
            <a:xfrm>
              <a:off x="3630332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7" name="Rectangle 206"/>
            <p:cNvSpPr/>
            <p:nvPr userDrawn="1"/>
          </p:nvSpPr>
          <p:spPr>
            <a:xfrm>
              <a:off x="3954047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8" name="Rectangle 207"/>
            <p:cNvSpPr/>
            <p:nvPr userDrawn="1"/>
          </p:nvSpPr>
          <p:spPr>
            <a:xfrm>
              <a:off x="4925198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9" name="Rectangle 208"/>
            <p:cNvSpPr/>
            <p:nvPr userDrawn="1"/>
          </p:nvSpPr>
          <p:spPr>
            <a:xfrm>
              <a:off x="5248913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0" name="Rectangle 209"/>
            <p:cNvSpPr/>
            <p:nvPr userDrawn="1"/>
          </p:nvSpPr>
          <p:spPr>
            <a:xfrm>
              <a:off x="5572631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1" name="Rectangle 210"/>
            <p:cNvSpPr/>
            <p:nvPr userDrawn="1"/>
          </p:nvSpPr>
          <p:spPr>
            <a:xfrm>
              <a:off x="5896347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2" name="Rectangle 211"/>
            <p:cNvSpPr/>
            <p:nvPr userDrawn="1"/>
          </p:nvSpPr>
          <p:spPr>
            <a:xfrm>
              <a:off x="6220063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3" name="Rectangle 212"/>
            <p:cNvSpPr/>
            <p:nvPr userDrawn="1"/>
          </p:nvSpPr>
          <p:spPr>
            <a:xfrm>
              <a:off x="6543781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4" name="Rectangle 213"/>
            <p:cNvSpPr/>
            <p:nvPr userDrawn="1"/>
          </p:nvSpPr>
          <p:spPr>
            <a:xfrm>
              <a:off x="6867496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5" name="Rectangle 214"/>
            <p:cNvSpPr/>
            <p:nvPr userDrawn="1"/>
          </p:nvSpPr>
          <p:spPr>
            <a:xfrm>
              <a:off x="7191214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6" name="Rectangle 215"/>
            <p:cNvSpPr/>
            <p:nvPr userDrawn="1"/>
          </p:nvSpPr>
          <p:spPr>
            <a:xfrm>
              <a:off x="7514931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7" name="Rectangle 216"/>
            <p:cNvSpPr/>
            <p:nvPr userDrawn="1"/>
          </p:nvSpPr>
          <p:spPr>
            <a:xfrm>
              <a:off x="393172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8" name="Rectangle 217"/>
            <p:cNvSpPr/>
            <p:nvPr userDrawn="1"/>
          </p:nvSpPr>
          <p:spPr>
            <a:xfrm>
              <a:off x="716889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9" name="Rectangle 218"/>
            <p:cNvSpPr/>
            <p:nvPr userDrawn="1"/>
          </p:nvSpPr>
          <p:spPr>
            <a:xfrm>
              <a:off x="1040604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0" name="Rectangle 219"/>
            <p:cNvSpPr/>
            <p:nvPr userDrawn="1"/>
          </p:nvSpPr>
          <p:spPr>
            <a:xfrm>
              <a:off x="1364320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1" name="Rectangle 220"/>
            <p:cNvSpPr/>
            <p:nvPr userDrawn="1"/>
          </p:nvSpPr>
          <p:spPr>
            <a:xfrm>
              <a:off x="1688036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2" name="Rectangle 221"/>
            <p:cNvSpPr/>
            <p:nvPr userDrawn="1"/>
          </p:nvSpPr>
          <p:spPr>
            <a:xfrm>
              <a:off x="2011752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3" name="Rectangle 222"/>
            <p:cNvSpPr/>
            <p:nvPr userDrawn="1"/>
          </p:nvSpPr>
          <p:spPr>
            <a:xfrm>
              <a:off x="2335468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4" name="Rectangle 223"/>
            <p:cNvSpPr/>
            <p:nvPr userDrawn="1"/>
          </p:nvSpPr>
          <p:spPr>
            <a:xfrm>
              <a:off x="2659184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5" name="Rectangle 224"/>
            <p:cNvSpPr/>
            <p:nvPr userDrawn="1"/>
          </p:nvSpPr>
          <p:spPr>
            <a:xfrm>
              <a:off x="2982899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6" name="Rectangle 225"/>
            <p:cNvSpPr/>
            <p:nvPr userDrawn="1"/>
          </p:nvSpPr>
          <p:spPr>
            <a:xfrm>
              <a:off x="3306615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7" name="Rectangle 226"/>
            <p:cNvSpPr/>
            <p:nvPr userDrawn="1"/>
          </p:nvSpPr>
          <p:spPr>
            <a:xfrm>
              <a:off x="3630332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8" name="Rectangle 227"/>
            <p:cNvSpPr/>
            <p:nvPr userDrawn="1"/>
          </p:nvSpPr>
          <p:spPr>
            <a:xfrm>
              <a:off x="3954047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9" name="Rectangle 228"/>
            <p:cNvSpPr/>
            <p:nvPr userDrawn="1"/>
          </p:nvSpPr>
          <p:spPr>
            <a:xfrm>
              <a:off x="4925198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30" name="Rectangle 229"/>
            <p:cNvSpPr/>
            <p:nvPr userDrawn="1"/>
          </p:nvSpPr>
          <p:spPr>
            <a:xfrm>
              <a:off x="5248913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31" name="Rectangle 230"/>
            <p:cNvSpPr/>
            <p:nvPr userDrawn="1"/>
          </p:nvSpPr>
          <p:spPr>
            <a:xfrm>
              <a:off x="5572631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32" name="Rectangle 231"/>
            <p:cNvSpPr/>
            <p:nvPr userDrawn="1"/>
          </p:nvSpPr>
          <p:spPr>
            <a:xfrm>
              <a:off x="5896347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33" name="Rectangle 232"/>
            <p:cNvSpPr/>
            <p:nvPr userDrawn="1"/>
          </p:nvSpPr>
          <p:spPr>
            <a:xfrm>
              <a:off x="6220063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34" name="Rectangle 233"/>
            <p:cNvSpPr/>
            <p:nvPr userDrawn="1"/>
          </p:nvSpPr>
          <p:spPr>
            <a:xfrm>
              <a:off x="6543781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35" name="Rectangle 234"/>
            <p:cNvSpPr/>
            <p:nvPr userDrawn="1"/>
          </p:nvSpPr>
          <p:spPr>
            <a:xfrm>
              <a:off x="6867496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36" name="Rectangle 235"/>
            <p:cNvSpPr/>
            <p:nvPr userDrawn="1"/>
          </p:nvSpPr>
          <p:spPr>
            <a:xfrm>
              <a:off x="7191214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37" name="Rectangle 236"/>
            <p:cNvSpPr/>
            <p:nvPr userDrawn="1"/>
          </p:nvSpPr>
          <p:spPr>
            <a:xfrm>
              <a:off x="7514931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38" name="Rectangle 237"/>
            <p:cNvSpPr/>
            <p:nvPr userDrawn="1"/>
          </p:nvSpPr>
          <p:spPr>
            <a:xfrm>
              <a:off x="393172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39" name="Rectangle 238"/>
            <p:cNvSpPr/>
            <p:nvPr userDrawn="1"/>
          </p:nvSpPr>
          <p:spPr>
            <a:xfrm>
              <a:off x="716889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0" name="Rectangle 239"/>
            <p:cNvSpPr/>
            <p:nvPr userDrawn="1"/>
          </p:nvSpPr>
          <p:spPr>
            <a:xfrm>
              <a:off x="1040604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1" name="Rectangle 240"/>
            <p:cNvSpPr/>
            <p:nvPr userDrawn="1"/>
          </p:nvSpPr>
          <p:spPr>
            <a:xfrm>
              <a:off x="1364320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2" name="Rectangle 241"/>
            <p:cNvSpPr/>
            <p:nvPr userDrawn="1"/>
          </p:nvSpPr>
          <p:spPr>
            <a:xfrm>
              <a:off x="1688036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3" name="Rectangle 242"/>
            <p:cNvSpPr/>
            <p:nvPr userDrawn="1"/>
          </p:nvSpPr>
          <p:spPr>
            <a:xfrm>
              <a:off x="2011752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4" name="Rectangle 243"/>
            <p:cNvSpPr/>
            <p:nvPr userDrawn="1"/>
          </p:nvSpPr>
          <p:spPr>
            <a:xfrm>
              <a:off x="2335468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5" name="Rectangle 244"/>
            <p:cNvSpPr/>
            <p:nvPr userDrawn="1"/>
          </p:nvSpPr>
          <p:spPr>
            <a:xfrm>
              <a:off x="2659184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6" name="Rectangle 245"/>
            <p:cNvSpPr/>
            <p:nvPr userDrawn="1"/>
          </p:nvSpPr>
          <p:spPr>
            <a:xfrm>
              <a:off x="2982899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7" name="Rectangle 246"/>
            <p:cNvSpPr/>
            <p:nvPr userDrawn="1"/>
          </p:nvSpPr>
          <p:spPr>
            <a:xfrm>
              <a:off x="3306615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8" name="Rectangle 247"/>
            <p:cNvSpPr/>
            <p:nvPr userDrawn="1"/>
          </p:nvSpPr>
          <p:spPr>
            <a:xfrm>
              <a:off x="3630332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9" name="Rectangle 248"/>
            <p:cNvSpPr/>
            <p:nvPr userDrawn="1"/>
          </p:nvSpPr>
          <p:spPr>
            <a:xfrm>
              <a:off x="3954047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50" name="Rectangle 249"/>
            <p:cNvSpPr/>
            <p:nvPr userDrawn="1"/>
          </p:nvSpPr>
          <p:spPr>
            <a:xfrm>
              <a:off x="4925198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51" name="Rectangle 250"/>
            <p:cNvSpPr/>
            <p:nvPr userDrawn="1"/>
          </p:nvSpPr>
          <p:spPr>
            <a:xfrm>
              <a:off x="5248913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52" name="Rectangle 251"/>
            <p:cNvSpPr/>
            <p:nvPr userDrawn="1"/>
          </p:nvSpPr>
          <p:spPr>
            <a:xfrm>
              <a:off x="5572631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53" name="Rectangle 252"/>
            <p:cNvSpPr/>
            <p:nvPr userDrawn="1"/>
          </p:nvSpPr>
          <p:spPr>
            <a:xfrm>
              <a:off x="5896347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54" name="Rectangle 253"/>
            <p:cNvSpPr/>
            <p:nvPr userDrawn="1"/>
          </p:nvSpPr>
          <p:spPr>
            <a:xfrm>
              <a:off x="6220063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55" name="Rectangle 254"/>
            <p:cNvSpPr/>
            <p:nvPr userDrawn="1"/>
          </p:nvSpPr>
          <p:spPr>
            <a:xfrm>
              <a:off x="6543781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56" name="Rectangle 255"/>
            <p:cNvSpPr/>
            <p:nvPr userDrawn="1"/>
          </p:nvSpPr>
          <p:spPr>
            <a:xfrm>
              <a:off x="6867496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57" name="Rectangle 256"/>
            <p:cNvSpPr/>
            <p:nvPr userDrawn="1"/>
          </p:nvSpPr>
          <p:spPr>
            <a:xfrm>
              <a:off x="7191214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58" name="Rectangle 257"/>
            <p:cNvSpPr/>
            <p:nvPr userDrawn="1"/>
          </p:nvSpPr>
          <p:spPr>
            <a:xfrm>
              <a:off x="7514931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59" name="Rectangle 258"/>
            <p:cNvSpPr/>
            <p:nvPr userDrawn="1"/>
          </p:nvSpPr>
          <p:spPr>
            <a:xfrm>
              <a:off x="392826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60" name="Rectangle 259"/>
            <p:cNvSpPr/>
            <p:nvPr userDrawn="1"/>
          </p:nvSpPr>
          <p:spPr>
            <a:xfrm>
              <a:off x="716543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61" name="Rectangle 260"/>
            <p:cNvSpPr/>
            <p:nvPr userDrawn="1"/>
          </p:nvSpPr>
          <p:spPr>
            <a:xfrm>
              <a:off x="1040258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62" name="Rectangle 261"/>
            <p:cNvSpPr/>
            <p:nvPr userDrawn="1"/>
          </p:nvSpPr>
          <p:spPr>
            <a:xfrm>
              <a:off x="1363974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63" name="Rectangle 262"/>
            <p:cNvSpPr/>
            <p:nvPr userDrawn="1"/>
          </p:nvSpPr>
          <p:spPr>
            <a:xfrm>
              <a:off x="1687690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64" name="Rectangle 263"/>
            <p:cNvSpPr/>
            <p:nvPr userDrawn="1"/>
          </p:nvSpPr>
          <p:spPr>
            <a:xfrm>
              <a:off x="2011406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65" name="Rectangle 264"/>
            <p:cNvSpPr/>
            <p:nvPr userDrawn="1"/>
          </p:nvSpPr>
          <p:spPr>
            <a:xfrm>
              <a:off x="2335122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66" name="Rectangle 265"/>
            <p:cNvSpPr/>
            <p:nvPr userDrawn="1"/>
          </p:nvSpPr>
          <p:spPr>
            <a:xfrm>
              <a:off x="2658838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67" name="Rectangle 266"/>
            <p:cNvSpPr/>
            <p:nvPr userDrawn="1"/>
          </p:nvSpPr>
          <p:spPr>
            <a:xfrm>
              <a:off x="2982553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68" name="Rectangle 267"/>
            <p:cNvSpPr/>
            <p:nvPr userDrawn="1"/>
          </p:nvSpPr>
          <p:spPr>
            <a:xfrm>
              <a:off x="3306269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69" name="Rectangle 268"/>
            <p:cNvSpPr/>
            <p:nvPr userDrawn="1"/>
          </p:nvSpPr>
          <p:spPr>
            <a:xfrm>
              <a:off x="3629986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70" name="Rectangle 269"/>
            <p:cNvSpPr/>
            <p:nvPr userDrawn="1"/>
          </p:nvSpPr>
          <p:spPr>
            <a:xfrm>
              <a:off x="3953701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71" name="Rectangle 270"/>
            <p:cNvSpPr/>
            <p:nvPr userDrawn="1"/>
          </p:nvSpPr>
          <p:spPr>
            <a:xfrm>
              <a:off x="4924851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72" name="Rectangle 271"/>
            <p:cNvSpPr/>
            <p:nvPr userDrawn="1"/>
          </p:nvSpPr>
          <p:spPr>
            <a:xfrm>
              <a:off x="5248567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73" name="Rectangle 272"/>
            <p:cNvSpPr/>
            <p:nvPr userDrawn="1"/>
          </p:nvSpPr>
          <p:spPr>
            <a:xfrm>
              <a:off x="5572285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74" name="Rectangle 273"/>
            <p:cNvSpPr/>
            <p:nvPr userDrawn="1"/>
          </p:nvSpPr>
          <p:spPr>
            <a:xfrm>
              <a:off x="5896000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75" name="Rectangle 274"/>
            <p:cNvSpPr/>
            <p:nvPr userDrawn="1"/>
          </p:nvSpPr>
          <p:spPr>
            <a:xfrm>
              <a:off x="6219717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76" name="Rectangle 275"/>
            <p:cNvSpPr/>
            <p:nvPr userDrawn="1"/>
          </p:nvSpPr>
          <p:spPr>
            <a:xfrm>
              <a:off x="6543435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77" name="Rectangle 276"/>
            <p:cNvSpPr/>
            <p:nvPr userDrawn="1"/>
          </p:nvSpPr>
          <p:spPr>
            <a:xfrm>
              <a:off x="6867150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78" name="Rectangle 277"/>
            <p:cNvSpPr/>
            <p:nvPr userDrawn="1"/>
          </p:nvSpPr>
          <p:spPr>
            <a:xfrm>
              <a:off x="7190868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79" name="Rectangle 278"/>
            <p:cNvSpPr/>
            <p:nvPr userDrawn="1"/>
          </p:nvSpPr>
          <p:spPr>
            <a:xfrm>
              <a:off x="7514585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80" name="Rectangle 279"/>
            <p:cNvSpPr/>
            <p:nvPr userDrawn="1"/>
          </p:nvSpPr>
          <p:spPr>
            <a:xfrm>
              <a:off x="4277765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81" name="Rectangle 280"/>
            <p:cNvSpPr/>
            <p:nvPr userDrawn="1"/>
          </p:nvSpPr>
          <p:spPr>
            <a:xfrm>
              <a:off x="4277419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82" name="Rectangle 281"/>
            <p:cNvSpPr/>
            <p:nvPr userDrawn="1"/>
          </p:nvSpPr>
          <p:spPr>
            <a:xfrm>
              <a:off x="4277419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83" name="Rectangle 282"/>
            <p:cNvSpPr/>
            <p:nvPr userDrawn="1"/>
          </p:nvSpPr>
          <p:spPr>
            <a:xfrm>
              <a:off x="4277419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84" name="Rectangle 283"/>
            <p:cNvSpPr/>
            <p:nvPr userDrawn="1"/>
          </p:nvSpPr>
          <p:spPr>
            <a:xfrm>
              <a:off x="4277419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85" name="Rectangle 284"/>
            <p:cNvSpPr/>
            <p:nvPr userDrawn="1"/>
          </p:nvSpPr>
          <p:spPr>
            <a:xfrm>
              <a:off x="4277419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86" name="Rectangle 285"/>
            <p:cNvSpPr/>
            <p:nvPr userDrawn="1"/>
          </p:nvSpPr>
          <p:spPr>
            <a:xfrm>
              <a:off x="4277419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87" name="Rectangle 286"/>
            <p:cNvSpPr/>
            <p:nvPr userDrawn="1"/>
          </p:nvSpPr>
          <p:spPr>
            <a:xfrm>
              <a:off x="4277419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88" name="Rectangle 287"/>
            <p:cNvSpPr/>
            <p:nvPr userDrawn="1"/>
          </p:nvSpPr>
          <p:spPr>
            <a:xfrm>
              <a:off x="4277419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89" name="Rectangle 288"/>
            <p:cNvSpPr/>
            <p:nvPr userDrawn="1"/>
          </p:nvSpPr>
          <p:spPr>
            <a:xfrm>
              <a:off x="4277765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90" name="Rectangle 289"/>
            <p:cNvSpPr/>
            <p:nvPr userDrawn="1"/>
          </p:nvSpPr>
          <p:spPr>
            <a:xfrm>
              <a:off x="4277765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91" name="Rectangle 290"/>
            <p:cNvSpPr/>
            <p:nvPr userDrawn="1"/>
          </p:nvSpPr>
          <p:spPr>
            <a:xfrm>
              <a:off x="4277765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92" name="Rectangle 291"/>
            <p:cNvSpPr/>
            <p:nvPr userDrawn="1"/>
          </p:nvSpPr>
          <p:spPr>
            <a:xfrm>
              <a:off x="4277419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93" name="Rectangle 292"/>
            <p:cNvSpPr/>
            <p:nvPr userDrawn="1"/>
          </p:nvSpPr>
          <p:spPr>
            <a:xfrm>
              <a:off x="4601480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94" name="Rectangle 293"/>
            <p:cNvSpPr/>
            <p:nvPr userDrawn="1"/>
          </p:nvSpPr>
          <p:spPr>
            <a:xfrm>
              <a:off x="4601134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95" name="Rectangle 294"/>
            <p:cNvSpPr/>
            <p:nvPr userDrawn="1"/>
          </p:nvSpPr>
          <p:spPr>
            <a:xfrm>
              <a:off x="4601134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96" name="Rectangle 295"/>
            <p:cNvSpPr/>
            <p:nvPr userDrawn="1"/>
          </p:nvSpPr>
          <p:spPr>
            <a:xfrm>
              <a:off x="4601134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97" name="Rectangle 296"/>
            <p:cNvSpPr/>
            <p:nvPr userDrawn="1"/>
          </p:nvSpPr>
          <p:spPr>
            <a:xfrm>
              <a:off x="4601134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98" name="Rectangle 297"/>
            <p:cNvSpPr/>
            <p:nvPr userDrawn="1"/>
          </p:nvSpPr>
          <p:spPr>
            <a:xfrm>
              <a:off x="4601134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99" name="Rectangle 298"/>
            <p:cNvSpPr/>
            <p:nvPr userDrawn="1"/>
          </p:nvSpPr>
          <p:spPr>
            <a:xfrm>
              <a:off x="4601134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00" name="Rectangle 299"/>
            <p:cNvSpPr/>
            <p:nvPr userDrawn="1"/>
          </p:nvSpPr>
          <p:spPr>
            <a:xfrm>
              <a:off x="4601134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01" name="Rectangle 300"/>
            <p:cNvSpPr/>
            <p:nvPr userDrawn="1"/>
          </p:nvSpPr>
          <p:spPr>
            <a:xfrm>
              <a:off x="4601134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02" name="Rectangle 301"/>
            <p:cNvSpPr/>
            <p:nvPr userDrawn="1"/>
          </p:nvSpPr>
          <p:spPr>
            <a:xfrm>
              <a:off x="4601480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03" name="Rectangle 302"/>
            <p:cNvSpPr/>
            <p:nvPr userDrawn="1"/>
          </p:nvSpPr>
          <p:spPr>
            <a:xfrm>
              <a:off x="4601480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04" name="Rectangle 303"/>
            <p:cNvSpPr/>
            <p:nvPr userDrawn="1"/>
          </p:nvSpPr>
          <p:spPr>
            <a:xfrm>
              <a:off x="4601480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05" name="Rectangle 304"/>
            <p:cNvSpPr/>
            <p:nvPr userDrawn="1"/>
          </p:nvSpPr>
          <p:spPr>
            <a:xfrm>
              <a:off x="4601134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7838641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7838295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7838295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7838295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7838295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7838295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7838295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7838295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7838295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7838641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7838641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7838641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7838295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8162381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8162035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8162035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8162035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8162035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8162035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8162035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8162035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8162035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8162381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8162381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8162381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8162035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32" name="Rectangle 331"/>
            <p:cNvSpPr/>
            <p:nvPr userDrawn="1"/>
          </p:nvSpPr>
          <p:spPr>
            <a:xfrm>
              <a:off x="8486468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33" name="Rectangle 332"/>
            <p:cNvSpPr/>
            <p:nvPr userDrawn="1"/>
          </p:nvSpPr>
          <p:spPr>
            <a:xfrm>
              <a:off x="8486122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34" name="Rectangle 333"/>
            <p:cNvSpPr/>
            <p:nvPr userDrawn="1"/>
          </p:nvSpPr>
          <p:spPr>
            <a:xfrm>
              <a:off x="8486122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35" name="Rectangle 334"/>
            <p:cNvSpPr/>
            <p:nvPr userDrawn="1"/>
          </p:nvSpPr>
          <p:spPr>
            <a:xfrm>
              <a:off x="8486122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36" name="Rectangle 335"/>
            <p:cNvSpPr/>
            <p:nvPr userDrawn="1"/>
          </p:nvSpPr>
          <p:spPr>
            <a:xfrm>
              <a:off x="8486122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37" name="Rectangle 336"/>
            <p:cNvSpPr/>
            <p:nvPr userDrawn="1"/>
          </p:nvSpPr>
          <p:spPr>
            <a:xfrm>
              <a:off x="8486122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38" name="Rectangle 337"/>
            <p:cNvSpPr/>
            <p:nvPr userDrawn="1"/>
          </p:nvSpPr>
          <p:spPr>
            <a:xfrm>
              <a:off x="8486122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39" name="Rectangle 338"/>
            <p:cNvSpPr/>
            <p:nvPr userDrawn="1"/>
          </p:nvSpPr>
          <p:spPr>
            <a:xfrm>
              <a:off x="8486122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40" name="Rectangle 339"/>
            <p:cNvSpPr/>
            <p:nvPr userDrawn="1"/>
          </p:nvSpPr>
          <p:spPr>
            <a:xfrm>
              <a:off x="8486122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41" name="Rectangle 340"/>
            <p:cNvSpPr/>
            <p:nvPr userDrawn="1"/>
          </p:nvSpPr>
          <p:spPr>
            <a:xfrm>
              <a:off x="8486468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42" name="Rectangle 341"/>
            <p:cNvSpPr/>
            <p:nvPr userDrawn="1"/>
          </p:nvSpPr>
          <p:spPr>
            <a:xfrm>
              <a:off x="8486468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43" name="Rectangle 342"/>
            <p:cNvSpPr/>
            <p:nvPr userDrawn="1"/>
          </p:nvSpPr>
          <p:spPr>
            <a:xfrm>
              <a:off x="8486468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44" name="Rectangle 343"/>
            <p:cNvSpPr/>
            <p:nvPr userDrawn="1"/>
          </p:nvSpPr>
          <p:spPr>
            <a:xfrm>
              <a:off x="8486122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95288"/>
            <a:ext cx="8364537" cy="849312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95288" y="1296988"/>
            <a:ext cx="8364537" cy="4891087"/>
          </a:xfrm>
        </p:spPr>
        <p:txBody>
          <a:bodyPr/>
          <a:lstStyle>
            <a:lvl1pPr marL="228600" indent="-228600">
              <a:spcBef>
                <a:spcPts val="4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</a:defRPr>
            </a:lvl1pPr>
            <a:lvl2pPr marL="517525" indent="-228600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</a:defRPr>
            </a:lvl2pPr>
            <a:lvl3pPr marL="746125" indent="-169863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</a:defRPr>
            </a:lvl3pPr>
            <a:lvl4pPr marL="1314450" indent="-231775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4pPr>
            <a:lvl5pPr marL="1597025" indent="-220663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Footnotes are 8pt</a:t>
            </a:r>
            <a:endParaRPr lang="en-US" dirty="0"/>
          </a:p>
        </p:txBody>
      </p:sp>
      <p:sp>
        <p:nvSpPr>
          <p:cNvPr id="345" name="Rectangle 344"/>
          <p:cNvSpPr/>
          <p:nvPr userDrawn="1"/>
        </p:nvSpPr>
        <p:spPr>
          <a:xfrm>
            <a:off x="-1" y="-1"/>
            <a:ext cx="392827" cy="396578"/>
          </a:xfrm>
          <a:prstGeom prst="rect">
            <a:avLst/>
          </a:prstGeom>
          <a:solidFill>
            <a:schemeClr val="accent1"/>
          </a:solidFill>
        </p:spPr>
        <p:txBody>
          <a:bodyPr lIns="182880" tIns="182880" rIns="182880" bIns="182880" rtlCol="0" anchor="ctr">
            <a:spAutoFit/>
          </a:bodyPr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46" name="Rectangle 345"/>
          <p:cNvSpPr/>
          <p:nvPr userDrawn="1"/>
        </p:nvSpPr>
        <p:spPr>
          <a:xfrm>
            <a:off x="0" y="6455358"/>
            <a:ext cx="398834" cy="402642"/>
          </a:xfrm>
          <a:prstGeom prst="rect">
            <a:avLst/>
          </a:prstGeom>
          <a:solidFill>
            <a:schemeClr val="accent1"/>
          </a:solidFill>
        </p:spPr>
        <p:txBody>
          <a:bodyPr lIns="182880" tIns="182880" rIns="182880" bIns="182880" rtlCol="0" anchor="ctr">
            <a:spAutoFit/>
          </a:bodyPr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47" name="Rectangle 346"/>
          <p:cNvSpPr/>
          <p:nvPr userDrawn="1"/>
        </p:nvSpPr>
        <p:spPr>
          <a:xfrm>
            <a:off x="8765163" y="-2"/>
            <a:ext cx="378838" cy="396578"/>
          </a:xfrm>
          <a:prstGeom prst="rect">
            <a:avLst/>
          </a:prstGeom>
          <a:solidFill>
            <a:schemeClr val="accent1"/>
          </a:solidFill>
        </p:spPr>
        <p:txBody>
          <a:bodyPr wrap="square" lIns="182880" tIns="182880" rIns="182880" bIns="182880" rtlCol="0" anchor="ctr">
            <a:spAutoFit/>
          </a:bodyPr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48" name="Rectangle 347"/>
          <p:cNvSpPr/>
          <p:nvPr userDrawn="1"/>
        </p:nvSpPr>
        <p:spPr>
          <a:xfrm>
            <a:off x="8765163" y="6455357"/>
            <a:ext cx="378837" cy="402642"/>
          </a:xfrm>
          <a:prstGeom prst="rect">
            <a:avLst/>
          </a:prstGeom>
          <a:solidFill>
            <a:schemeClr val="accent1"/>
          </a:solidFill>
        </p:spPr>
        <p:txBody>
          <a:bodyPr wrap="square" lIns="182880" tIns="182880" rIns="182880" bIns="182880" rtlCol="0" anchor="ctr">
            <a:spAutoFit/>
          </a:bodyPr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49" name="Footer Placeholder 4"/>
          <p:cNvSpPr txBox="1">
            <a:spLocks/>
          </p:cNvSpPr>
          <p:nvPr userDrawn="1"/>
        </p:nvSpPr>
        <p:spPr>
          <a:xfrm>
            <a:off x="447675" y="6513857"/>
            <a:ext cx="1413849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2018 Halliburton. All rights reserved.</a:t>
            </a:r>
          </a:p>
        </p:txBody>
      </p:sp>
      <p:pic>
        <p:nvPicPr>
          <p:cNvPr id="350" name="Picture 34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120" y="5725316"/>
            <a:ext cx="880874" cy="88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7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95288" y="395288"/>
            <a:ext cx="8369299" cy="849312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395288" y="1296988"/>
            <a:ext cx="8369299" cy="4891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7675" y="6307137"/>
            <a:ext cx="5972418" cy="1555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Footnotes are 8pt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472193" y="6514273"/>
            <a:ext cx="199615" cy="9233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>
              <a:defRPr sz="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AE41A-6C46-46B9-AE84-74847143DEEF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‹N°›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9" name="Group 18"/>
          <p:cNvGrpSpPr/>
          <p:nvPr userDrawn="1"/>
        </p:nvGrpSpPr>
        <p:grpSpPr bwMode="black">
          <a:xfrm>
            <a:off x="7260438" y="6468077"/>
            <a:ext cx="1499559" cy="105663"/>
            <a:chOff x="3049039" y="-1112761"/>
            <a:chExt cx="3026848" cy="213284"/>
          </a:xfrm>
          <a:solidFill>
            <a:schemeClr val="accent1"/>
          </a:solidFill>
        </p:grpSpPr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5787154" y="-1110653"/>
              <a:ext cx="288733" cy="209068"/>
            </a:xfrm>
            <a:custGeom>
              <a:avLst/>
              <a:gdLst>
                <a:gd name="T0" fmla="*/ 0 w 685"/>
                <a:gd name="T1" fmla="*/ 496 h 496"/>
                <a:gd name="T2" fmla="*/ 154 w 685"/>
                <a:gd name="T3" fmla="*/ 496 h 496"/>
                <a:gd name="T4" fmla="*/ 154 w 685"/>
                <a:gd name="T5" fmla="*/ 135 h 496"/>
                <a:gd name="T6" fmla="*/ 156 w 685"/>
                <a:gd name="T7" fmla="*/ 135 h 496"/>
                <a:gd name="T8" fmla="*/ 446 w 685"/>
                <a:gd name="T9" fmla="*/ 496 h 496"/>
                <a:gd name="T10" fmla="*/ 685 w 685"/>
                <a:gd name="T11" fmla="*/ 496 h 496"/>
                <a:gd name="T12" fmla="*/ 685 w 685"/>
                <a:gd name="T13" fmla="*/ 0 h 496"/>
                <a:gd name="T14" fmla="*/ 531 w 685"/>
                <a:gd name="T15" fmla="*/ 0 h 496"/>
                <a:gd name="T16" fmla="*/ 531 w 685"/>
                <a:gd name="T17" fmla="*/ 361 h 496"/>
                <a:gd name="T18" fmla="*/ 529 w 685"/>
                <a:gd name="T19" fmla="*/ 361 h 496"/>
                <a:gd name="T20" fmla="*/ 239 w 685"/>
                <a:gd name="T21" fmla="*/ 0 h 496"/>
                <a:gd name="T22" fmla="*/ 0 w 685"/>
                <a:gd name="T23" fmla="*/ 0 h 496"/>
                <a:gd name="T24" fmla="*/ 0 w 685"/>
                <a:gd name="T25" fmla="*/ 496 h 496"/>
                <a:gd name="T26" fmla="*/ 0 w 68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5" h="496">
                  <a:moveTo>
                    <a:pt x="0" y="496"/>
                  </a:moveTo>
                  <a:lnTo>
                    <a:pt x="154" y="496"/>
                  </a:lnTo>
                  <a:lnTo>
                    <a:pt x="154" y="135"/>
                  </a:lnTo>
                  <a:lnTo>
                    <a:pt x="156" y="135"/>
                  </a:lnTo>
                  <a:lnTo>
                    <a:pt x="446" y="496"/>
                  </a:lnTo>
                  <a:lnTo>
                    <a:pt x="685" y="496"/>
                  </a:lnTo>
                  <a:lnTo>
                    <a:pt x="685" y="0"/>
                  </a:lnTo>
                  <a:lnTo>
                    <a:pt x="531" y="0"/>
                  </a:lnTo>
                  <a:lnTo>
                    <a:pt x="531" y="361"/>
                  </a:lnTo>
                  <a:lnTo>
                    <a:pt x="529" y="361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black">
            <a:xfrm>
              <a:off x="3049039" y="-1110653"/>
              <a:ext cx="267658" cy="209068"/>
            </a:xfrm>
            <a:custGeom>
              <a:avLst/>
              <a:gdLst>
                <a:gd name="T0" fmla="*/ 0 w 635"/>
                <a:gd name="T1" fmla="*/ 496 h 496"/>
                <a:gd name="T2" fmla="*/ 153 w 635"/>
                <a:gd name="T3" fmla="*/ 496 h 496"/>
                <a:gd name="T4" fmla="*/ 153 w 635"/>
                <a:gd name="T5" fmla="*/ 309 h 496"/>
                <a:gd name="T6" fmla="*/ 479 w 635"/>
                <a:gd name="T7" fmla="*/ 309 h 496"/>
                <a:gd name="T8" fmla="*/ 479 w 635"/>
                <a:gd name="T9" fmla="*/ 496 h 496"/>
                <a:gd name="T10" fmla="*/ 635 w 635"/>
                <a:gd name="T11" fmla="*/ 496 h 496"/>
                <a:gd name="T12" fmla="*/ 635 w 635"/>
                <a:gd name="T13" fmla="*/ 0 h 496"/>
                <a:gd name="T14" fmla="*/ 479 w 635"/>
                <a:gd name="T15" fmla="*/ 0 h 496"/>
                <a:gd name="T16" fmla="*/ 479 w 635"/>
                <a:gd name="T17" fmla="*/ 177 h 496"/>
                <a:gd name="T18" fmla="*/ 153 w 635"/>
                <a:gd name="T19" fmla="*/ 177 h 496"/>
                <a:gd name="T20" fmla="*/ 153 w 635"/>
                <a:gd name="T21" fmla="*/ 0 h 496"/>
                <a:gd name="T22" fmla="*/ 0 w 635"/>
                <a:gd name="T23" fmla="*/ 0 h 496"/>
                <a:gd name="T24" fmla="*/ 0 w 635"/>
                <a:gd name="T25" fmla="*/ 496 h 496"/>
                <a:gd name="T26" fmla="*/ 0 w 63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5" h="496">
                  <a:moveTo>
                    <a:pt x="0" y="496"/>
                  </a:moveTo>
                  <a:lnTo>
                    <a:pt x="153" y="496"/>
                  </a:lnTo>
                  <a:lnTo>
                    <a:pt x="153" y="309"/>
                  </a:lnTo>
                  <a:lnTo>
                    <a:pt x="479" y="309"/>
                  </a:lnTo>
                  <a:lnTo>
                    <a:pt x="479" y="496"/>
                  </a:lnTo>
                  <a:lnTo>
                    <a:pt x="635" y="496"/>
                  </a:lnTo>
                  <a:lnTo>
                    <a:pt x="635" y="0"/>
                  </a:lnTo>
                  <a:lnTo>
                    <a:pt x="479" y="0"/>
                  </a:lnTo>
                  <a:lnTo>
                    <a:pt x="479" y="177"/>
                  </a:lnTo>
                  <a:lnTo>
                    <a:pt x="153" y="177"/>
                  </a:lnTo>
                  <a:lnTo>
                    <a:pt x="153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black">
            <a:xfrm>
              <a:off x="3339458" y="-1110653"/>
              <a:ext cx="316974" cy="209068"/>
            </a:xfrm>
            <a:custGeom>
              <a:avLst/>
              <a:gdLst>
                <a:gd name="T0" fmla="*/ 0 w 752"/>
                <a:gd name="T1" fmla="*/ 496 h 496"/>
                <a:gd name="T2" fmla="*/ 173 w 752"/>
                <a:gd name="T3" fmla="*/ 496 h 496"/>
                <a:gd name="T4" fmla="*/ 218 w 752"/>
                <a:gd name="T5" fmla="*/ 409 h 496"/>
                <a:gd name="T6" fmla="*/ 532 w 752"/>
                <a:gd name="T7" fmla="*/ 409 h 496"/>
                <a:gd name="T8" fmla="*/ 579 w 752"/>
                <a:gd name="T9" fmla="*/ 496 h 496"/>
                <a:gd name="T10" fmla="*/ 752 w 752"/>
                <a:gd name="T11" fmla="*/ 496 h 496"/>
                <a:gd name="T12" fmla="*/ 473 w 752"/>
                <a:gd name="T13" fmla="*/ 0 h 496"/>
                <a:gd name="T14" fmla="*/ 272 w 752"/>
                <a:gd name="T15" fmla="*/ 0 h 496"/>
                <a:gd name="T16" fmla="*/ 0 w 752"/>
                <a:gd name="T17" fmla="*/ 496 h 496"/>
                <a:gd name="T18" fmla="*/ 0 w 752"/>
                <a:gd name="T19" fmla="*/ 496 h 496"/>
                <a:gd name="T20" fmla="*/ 374 w 752"/>
                <a:gd name="T21" fmla="*/ 116 h 496"/>
                <a:gd name="T22" fmla="*/ 473 w 752"/>
                <a:gd name="T23" fmla="*/ 302 h 496"/>
                <a:gd name="T24" fmla="*/ 274 w 752"/>
                <a:gd name="T25" fmla="*/ 302 h 496"/>
                <a:gd name="T26" fmla="*/ 374 w 752"/>
                <a:gd name="T27" fmla="*/ 116 h 496"/>
                <a:gd name="T28" fmla="*/ 374 w 752"/>
                <a:gd name="T29" fmla="*/ 11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2" h="496">
                  <a:moveTo>
                    <a:pt x="0" y="496"/>
                  </a:moveTo>
                  <a:lnTo>
                    <a:pt x="173" y="496"/>
                  </a:lnTo>
                  <a:lnTo>
                    <a:pt x="218" y="409"/>
                  </a:lnTo>
                  <a:lnTo>
                    <a:pt x="532" y="409"/>
                  </a:lnTo>
                  <a:lnTo>
                    <a:pt x="579" y="496"/>
                  </a:lnTo>
                  <a:lnTo>
                    <a:pt x="752" y="496"/>
                  </a:lnTo>
                  <a:lnTo>
                    <a:pt x="473" y="0"/>
                  </a:lnTo>
                  <a:lnTo>
                    <a:pt x="272" y="0"/>
                  </a:lnTo>
                  <a:lnTo>
                    <a:pt x="0" y="496"/>
                  </a:lnTo>
                  <a:lnTo>
                    <a:pt x="0" y="496"/>
                  </a:lnTo>
                  <a:close/>
                  <a:moveTo>
                    <a:pt x="374" y="116"/>
                  </a:moveTo>
                  <a:lnTo>
                    <a:pt x="473" y="302"/>
                  </a:lnTo>
                  <a:lnTo>
                    <a:pt x="274" y="302"/>
                  </a:lnTo>
                  <a:lnTo>
                    <a:pt x="374" y="116"/>
                  </a:lnTo>
                  <a:lnTo>
                    <a:pt x="374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">
            <a:xfrm>
              <a:off x="3679193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">
            <a:xfrm>
              <a:off x="3918188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">
            <a:xfrm>
              <a:off x="4160134" y="-1110653"/>
              <a:ext cx="65755" cy="209068"/>
            </a:xfrm>
            <a:custGeom>
              <a:avLst/>
              <a:gdLst>
                <a:gd name="T0" fmla="*/ 0 w 156"/>
                <a:gd name="T1" fmla="*/ 496 h 496"/>
                <a:gd name="T2" fmla="*/ 156 w 156"/>
                <a:gd name="T3" fmla="*/ 496 h 496"/>
                <a:gd name="T4" fmla="*/ 156 w 156"/>
                <a:gd name="T5" fmla="*/ 0 h 496"/>
                <a:gd name="T6" fmla="*/ 0 w 156"/>
                <a:gd name="T7" fmla="*/ 0 h 496"/>
                <a:gd name="T8" fmla="*/ 0 w 156"/>
                <a:gd name="T9" fmla="*/ 496 h 496"/>
                <a:gd name="T10" fmla="*/ 0 w 156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496">
                  <a:moveTo>
                    <a:pt x="0" y="496"/>
                  </a:moveTo>
                  <a:lnTo>
                    <a:pt x="156" y="496"/>
                  </a:lnTo>
                  <a:lnTo>
                    <a:pt x="156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black">
            <a:xfrm>
              <a:off x="4273519" y="-1110653"/>
              <a:ext cx="271873" cy="209068"/>
            </a:xfrm>
            <a:custGeom>
              <a:avLst/>
              <a:gdLst>
                <a:gd name="T0" fmla="*/ 0 w 273"/>
                <a:gd name="T1" fmla="*/ 210 h 210"/>
                <a:gd name="T2" fmla="*/ 208 w 273"/>
                <a:gd name="T3" fmla="*/ 210 h 210"/>
                <a:gd name="T4" fmla="*/ 273 w 273"/>
                <a:gd name="T5" fmla="*/ 154 h 210"/>
                <a:gd name="T6" fmla="*/ 234 w 273"/>
                <a:gd name="T7" fmla="*/ 104 h 210"/>
                <a:gd name="T8" fmla="*/ 234 w 273"/>
                <a:gd name="T9" fmla="*/ 103 h 210"/>
                <a:gd name="T10" fmla="*/ 265 w 273"/>
                <a:gd name="T11" fmla="*/ 55 h 210"/>
                <a:gd name="T12" fmla="*/ 188 w 273"/>
                <a:gd name="T13" fmla="*/ 0 h 210"/>
                <a:gd name="T14" fmla="*/ 0 w 273"/>
                <a:gd name="T15" fmla="*/ 0 h 210"/>
                <a:gd name="T16" fmla="*/ 0 w 273"/>
                <a:gd name="T17" fmla="*/ 210 h 210"/>
                <a:gd name="T18" fmla="*/ 65 w 273"/>
                <a:gd name="T19" fmla="*/ 127 h 210"/>
                <a:gd name="T20" fmla="*/ 182 w 273"/>
                <a:gd name="T21" fmla="*/ 127 h 210"/>
                <a:gd name="T22" fmla="*/ 206 w 273"/>
                <a:gd name="T23" fmla="*/ 144 h 210"/>
                <a:gd name="T24" fmla="*/ 182 w 273"/>
                <a:gd name="T25" fmla="*/ 160 h 210"/>
                <a:gd name="T26" fmla="*/ 65 w 273"/>
                <a:gd name="T27" fmla="*/ 160 h 210"/>
                <a:gd name="T28" fmla="*/ 65 w 273"/>
                <a:gd name="T29" fmla="*/ 127 h 210"/>
                <a:gd name="T30" fmla="*/ 65 w 273"/>
                <a:gd name="T31" fmla="*/ 50 h 210"/>
                <a:gd name="T32" fmla="*/ 181 w 273"/>
                <a:gd name="T33" fmla="*/ 50 h 210"/>
                <a:gd name="T34" fmla="*/ 200 w 273"/>
                <a:gd name="T35" fmla="*/ 67 h 210"/>
                <a:gd name="T36" fmla="*/ 181 w 273"/>
                <a:gd name="T37" fmla="*/ 83 h 210"/>
                <a:gd name="T38" fmla="*/ 65 w 273"/>
                <a:gd name="T39" fmla="*/ 83 h 210"/>
                <a:gd name="T40" fmla="*/ 65 w 273"/>
                <a:gd name="T41" fmla="*/ 5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10">
                  <a:moveTo>
                    <a:pt x="0" y="210"/>
                  </a:moveTo>
                  <a:cubicBezTo>
                    <a:pt x="208" y="210"/>
                    <a:pt x="208" y="210"/>
                    <a:pt x="208" y="210"/>
                  </a:cubicBezTo>
                  <a:cubicBezTo>
                    <a:pt x="245" y="210"/>
                    <a:pt x="273" y="200"/>
                    <a:pt x="273" y="154"/>
                  </a:cubicBezTo>
                  <a:cubicBezTo>
                    <a:pt x="273" y="123"/>
                    <a:pt x="262" y="108"/>
                    <a:pt x="234" y="104"/>
                  </a:cubicBezTo>
                  <a:cubicBezTo>
                    <a:pt x="234" y="103"/>
                    <a:pt x="234" y="103"/>
                    <a:pt x="234" y="103"/>
                  </a:cubicBezTo>
                  <a:cubicBezTo>
                    <a:pt x="252" y="98"/>
                    <a:pt x="265" y="91"/>
                    <a:pt x="265" y="55"/>
                  </a:cubicBezTo>
                  <a:cubicBezTo>
                    <a:pt x="265" y="14"/>
                    <a:pt x="240" y="0"/>
                    <a:pt x="18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  <a:moveTo>
                    <a:pt x="65" y="127"/>
                  </a:moveTo>
                  <a:cubicBezTo>
                    <a:pt x="182" y="127"/>
                    <a:pt x="182" y="127"/>
                    <a:pt x="182" y="127"/>
                  </a:cubicBezTo>
                  <a:cubicBezTo>
                    <a:pt x="196" y="127"/>
                    <a:pt x="206" y="130"/>
                    <a:pt x="206" y="144"/>
                  </a:cubicBezTo>
                  <a:cubicBezTo>
                    <a:pt x="206" y="156"/>
                    <a:pt x="196" y="160"/>
                    <a:pt x="182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5" y="127"/>
                    <a:pt x="65" y="127"/>
                    <a:pt x="65" y="127"/>
                  </a:cubicBezTo>
                  <a:close/>
                  <a:moveTo>
                    <a:pt x="65" y="50"/>
                  </a:moveTo>
                  <a:cubicBezTo>
                    <a:pt x="181" y="50"/>
                    <a:pt x="181" y="50"/>
                    <a:pt x="181" y="50"/>
                  </a:cubicBezTo>
                  <a:cubicBezTo>
                    <a:pt x="193" y="50"/>
                    <a:pt x="200" y="55"/>
                    <a:pt x="200" y="67"/>
                  </a:cubicBezTo>
                  <a:cubicBezTo>
                    <a:pt x="200" y="79"/>
                    <a:pt x="193" y="83"/>
                    <a:pt x="181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50"/>
                    <a:pt x="65" y="50"/>
                    <a:pt x="6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">
            <a:xfrm>
              <a:off x="4584171" y="-1110653"/>
              <a:ext cx="268079" cy="211176"/>
            </a:xfrm>
            <a:custGeom>
              <a:avLst/>
              <a:gdLst>
                <a:gd name="T0" fmla="*/ 0 w 269"/>
                <a:gd name="T1" fmla="*/ 135 h 212"/>
                <a:gd name="T2" fmla="*/ 88 w 269"/>
                <a:gd name="T3" fmla="*/ 212 h 212"/>
                <a:gd name="T4" fmla="*/ 181 w 269"/>
                <a:gd name="T5" fmla="*/ 212 h 212"/>
                <a:gd name="T6" fmla="*/ 269 w 269"/>
                <a:gd name="T7" fmla="*/ 135 h 212"/>
                <a:gd name="T8" fmla="*/ 269 w 269"/>
                <a:gd name="T9" fmla="*/ 0 h 212"/>
                <a:gd name="T10" fmla="*/ 203 w 269"/>
                <a:gd name="T11" fmla="*/ 0 h 212"/>
                <a:gd name="T12" fmla="*/ 203 w 269"/>
                <a:gd name="T13" fmla="*/ 121 h 212"/>
                <a:gd name="T14" fmla="*/ 167 w 269"/>
                <a:gd name="T15" fmla="*/ 158 h 212"/>
                <a:gd name="T16" fmla="*/ 102 w 269"/>
                <a:gd name="T17" fmla="*/ 158 h 212"/>
                <a:gd name="T18" fmla="*/ 66 w 269"/>
                <a:gd name="T19" fmla="*/ 121 h 212"/>
                <a:gd name="T20" fmla="*/ 66 w 269"/>
                <a:gd name="T21" fmla="*/ 0 h 212"/>
                <a:gd name="T22" fmla="*/ 0 w 269"/>
                <a:gd name="T23" fmla="*/ 0 h 212"/>
                <a:gd name="T24" fmla="*/ 0 w 269"/>
                <a:gd name="T25" fmla="*/ 13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9" h="212">
                  <a:moveTo>
                    <a:pt x="0" y="135"/>
                  </a:moveTo>
                  <a:cubicBezTo>
                    <a:pt x="0" y="187"/>
                    <a:pt x="28" y="212"/>
                    <a:pt x="88" y="212"/>
                  </a:cubicBezTo>
                  <a:cubicBezTo>
                    <a:pt x="181" y="212"/>
                    <a:pt x="181" y="212"/>
                    <a:pt x="181" y="212"/>
                  </a:cubicBezTo>
                  <a:cubicBezTo>
                    <a:pt x="241" y="212"/>
                    <a:pt x="269" y="187"/>
                    <a:pt x="269" y="135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203" y="148"/>
                    <a:pt x="194" y="158"/>
                    <a:pt x="167" y="158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75" y="158"/>
                    <a:pt x="66" y="148"/>
                    <a:pt x="66" y="1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 noEditPoints="1"/>
            </p:cNvSpPr>
            <p:nvPr/>
          </p:nvSpPr>
          <p:spPr bwMode="black">
            <a:xfrm>
              <a:off x="4896086" y="-1110653"/>
              <a:ext cx="259649" cy="209068"/>
            </a:xfrm>
            <a:custGeom>
              <a:avLst/>
              <a:gdLst>
                <a:gd name="T0" fmla="*/ 65 w 261"/>
                <a:gd name="T1" fmla="*/ 52 h 210"/>
                <a:gd name="T2" fmla="*/ 168 w 261"/>
                <a:gd name="T3" fmla="*/ 52 h 210"/>
                <a:gd name="T4" fmla="*/ 198 w 261"/>
                <a:gd name="T5" fmla="*/ 74 h 210"/>
                <a:gd name="T6" fmla="*/ 198 w 261"/>
                <a:gd name="T7" fmla="*/ 81 h 210"/>
                <a:gd name="T8" fmla="*/ 173 w 261"/>
                <a:gd name="T9" fmla="*/ 103 h 210"/>
                <a:gd name="T10" fmla="*/ 65 w 261"/>
                <a:gd name="T11" fmla="*/ 103 h 210"/>
                <a:gd name="T12" fmla="*/ 65 w 261"/>
                <a:gd name="T13" fmla="*/ 52 h 210"/>
                <a:gd name="T14" fmla="*/ 0 w 261"/>
                <a:gd name="T15" fmla="*/ 210 h 210"/>
                <a:gd name="T16" fmla="*/ 65 w 261"/>
                <a:gd name="T17" fmla="*/ 210 h 210"/>
                <a:gd name="T18" fmla="*/ 65 w 261"/>
                <a:gd name="T19" fmla="*/ 155 h 210"/>
                <a:gd name="T20" fmla="*/ 168 w 261"/>
                <a:gd name="T21" fmla="*/ 155 h 210"/>
                <a:gd name="T22" fmla="*/ 195 w 261"/>
                <a:gd name="T23" fmla="*/ 185 h 210"/>
                <a:gd name="T24" fmla="*/ 195 w 261"/>
                <a:gd name="T25" fmla="*/ 210 h 210"/>
                <a:gd name="T26" fmla="*/ 260 w 261"/>
                <a:gd name="T27" fmla="*/ 210 h 210"/>
                <a:gd name="T28" fmla="*/ 260 w 261"/>
                <a:gd name="T29" fmla="*/ 174 h 210"/>
                <a:gd name="T30" fmla="*/ 225 w 261"/>
                <a:gd name="T31" fmla="*/ 128 h 210"/>
                <a:gd name="T32" fmla="*/ 225 w 261"/>
                <a:gd name="T33" fmla="*/ 127 h 210"/>
                <a:gd name="T34" fmla="*/ 261 w 261"/>
                <a:gd name="T35" fmla="*/ 76 h 210"/>
                <a:gd name="T36" fmla="*/ 261 w 261"/>
                <a:gd name="T37" fmla="*/ 62 h 210"/>
                <a:gd name="T38" fmla="*/ 197 w 261"/>
                <a:gd name="T39" fmla="*/ 0 h 210"/>
                <a:gd name="T40" fmla="*/ 0 w 261"/>
                <a:gd name="T41" fmla="*/ 0 h 210"/>
                <a:gd name="T42" fmla="*/ 0 w 261"/>
                <a:gd name="T4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210">
                  <a:moveTo>
                    <a:pt x="65" y="52"/>
                  </a:moveTo>
                  <a:cubicBezTo>
                    <a:pt x="168" y="52"/>
                    <a:pt x="168" y="52"/>
                    <a:pt x="168" y="52"/>
                  </a:cubicBezTo>
                  <a:cubicBezTo>
                    <a:pt x="188" y="52"/>
                    <a:pt x="198" y="56"/>
                    <a:pt x="198" y="74"/>
                  </a:cubicBezTo>
                  <a:cubicBezTo>
                    <a:pt x="198" y="81"/>
                    <a:pt x="198" y="81"/>
                    <a:pt x="198" y="81"/>
                  </a:cubicBezTo>
                  <a:cubicBezTo>
                    <a:pt x="198" y="96"/>
                    <a:pt x="191" y="103"/>
                    <a:pt x="173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5" y="52"/>
                    <a:pt x="65" y="52"/>
                    <a:pt x="65" y="52"/>
                  </a:cubicBezTo>
                  <a:close/>
                  <a:moveTo>
                    <a:pt x="0" y="210"/>
                  </a:moveTo>
                  <a:cubicBezTo>
                    <a:pt x="65" y="210"/>
                    <a:pt x="65" y="210"/>
                    <a:pt x="65" y="210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168" y="155"/>
                    <a:pt x="168" y="155"/>
                    <a:pt x="168" y="155"/>
                  </a:cubicBezTo>
                  <a:cubicBezTo>
                    <a:pt x="188" y="155"/>
                    <a:pt x="195" y="163"/>
                    <a:pt x="195" y="185"/>
                  </a:cubicBezTo>
                  <a:cubicBezTo>
                    <a:pt x="195" y="210"/>
                    <a:pt x="195" y="210"/>
                    <a:pt x="195" y="210"/>
                  </a:cubicBezTo>
                  <a:cubicBezTo>
                    <a:pt x="260" y="210"/>
                    <a:pt x="260" y="210"/>
                    <a:pt x="260" y="210"/>
                  </a:cubicBezTo>
                  <a:cubicBezTo>
                    <a:pt x="260" y="174"/>
                    <a:pt x="260" y="174"/>
                    <a:pt x="260" y="174"/>
                  </a:cubicBezTo>
                  <a:cubicBezTo>
                    <a:pt x="260" y="140"/>
                    <a:pt x="244" y="131"/>
                    <a:pt x="225" y="128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55" y="120"/>
                    <a:pt x="261" y="104"/>
                    <a:pt x="261" y="76"/>
                  </a:cubicBezTo>
                  <a:cubicBezTo>
                    <a:pt x="261" y="62"/>
                    <a:pt x="261" y="62"/>
                    <a:pt x="261" y="62"/>
                  </a:cubicBezTo>
                  <a:cubicBezTo>
                    <a:pt x="261" y="25"/>
                    <a:pt x="248" y="0"/>
                    <a:pt x="1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5184819" y="-1110653"/>
              <a:ext cx="247847" cy="209068"/>
            </a:xfrm>
            <a:custGeom>
              <a:avLst/>
              <a:gdLst>
                <a:gd name="T0" fmla="*/ 0 w 588"/>
                <a:gd name="T1" fmla="*/ 123 h 496"/>
                <a:gd name="T2" fmla="*/ 217 w 588"/>
                <a:gd name="T3" fmla="*/ 123 h 496"/>
                <a:gd name="T4" fmla="*/ 217 w 588"/>
                <a:gd name="T5" fmla="*/ 496 h 496"/>
                <a:gd name="T6" fmla="*/ 371 w 588"/>
                <a:gd name="T7" fmla="*/ 496 h 496"/>
                <a:gd name="T8" fmla="*/ 371 w 588"/>
                <a:gd name="T9" fmla="*/ 123 h 496"/>
                <a:gd name="T10" fmla="*/ 588 w 588"/>
                <a:gd name="T11" fmla="*/ 123 h 496"/>
                <a:gd name="T12" fmla="*/ 588 w 588"/>
                <a:gd name="T13" fmla="*/ 0 h 496"/>
                <a:gd name="T14" fmla="*/ 0 w 588"/>
                <a:gd name="T15" fmla="*/ 0 h 496"/>
                <a:gd name="T16" fmla="*/ 0 w 588"/>
                <a:gd name="T17" fmla="*/ 123 h 496"/>
                <a:gd name="T18" fmla="*/ 0 w 588"/>
                <a:gd name="T19" fmla="*/ 123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8" h="496">
                  <a:moveTo>
                    <a:pt x="0" y="123"/>
                  </a:moveTo>
                  <a:lnTo>
                    <a:pt x="217" y="123"/>
                  </a:lnTo>
                  <a:lnTo>
                    <a:pt x="217" y="496"/>
                  </a:lnTo>
                  <a:lnTo>
                    <a:pt x="371" y="496"/>
                  </a:lnTo>
                  <a:lnTo>
                    <a:pt x="371" y="123"/>
                  </a:lnTo>
                  <a:lnTo>
                    <a:pt x="588" y="123"/>
                  </a:lnTo>
                  <a:lnTo>
                    <a:pt x="588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0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black">
            <a:xfrm>
              <a:off x="5456692" y="-1112761"/>
              <a:ext cx="290419" cy="213283"/>
            </a:xfrm>
            <a:custGeom>
              <a:avLst/>
              <a:gdLst>
                <a:gd name="T0" fmla="*/ 0 w 292"/>
                <a:gd name="T1" fmla="*/ 138 h 214"/>
                <a:gd name="T2" fmla="*/ 94 w 292"/>
                <a:gd name="T3" fmla="*/ 214 h 214"/>
                <a:gd name="T4" fmla="*/ 198 w 292"/>
                <a:gd name="T5" fmla="*/ 214 h 214"/>
                <a:gd name="T6" fmla="*/ 292 w 292"/>
                <a:gd name="T7" fmla="*/ 138 h 214"/>
                <a:gd name="T8" fmla="*/ 292 w 292"/>
                <a:gd name="T9" fmla="*/ 76 h 214"/>
                <a:gd name="T10" fmla="*/ 198 w 292"/>
                <a:gd name="T11" fmla="*/ 0 h 214"/>
                <a:gd name="T12" fmla="*/ 94 w 292"/>
                <a:gd name="T13" fmla="*/ 0 h 214"/>
                <a:gd name="T14" fmla="*/ 0 w 292"/>
                <a:gd name="T15" fmla="*/ 76 h 214"/>
                <a:gd name="T16" fmla="*/ 0 w 292"/>
                <a:gd name="T17" fmla="*/ 138 h 214"/>
                <a:gd name="T18" fmla="*/ 67 w 292"/>
                <a:gd name="T19" fmla="*/ 96 h 214"/>
                <a:gd name="T20" fmla="*/ 108 w 292"/>
                <a:gd name="T21" fmla="*/ 54 h 214"/>
                <a:gd name="T22" fmla="*/ 184 w 292"/>
                <a:gd name="T23" fmla="*/ 54 h 214"/>
                <a:gd name="T24" fmla="*/ 225 w 292"/>
                <a:gd name="T25" fmla="*/ 96 h 214"/>
                <a:gd name="T26" fmla="*/ 225 w 292"/>
                <a:gd name="T27" fmla="*/ 118 h 214"/>
                <a:gd name="T28" fmla="*/ 188 w 292"/>
                <a:gd name="T29" fmla="*/ 160 h 214"/>
                <a:gd name="T30" fmla="*/ 104 w 292"/>
                <a:gd name="T31" fmla="*/ 160 h 214"/>
                <a:gd name="T32" fmla="*/ 67 w 292"/>
                <a:gd name="T33" fmla="*/ 118 h 214"/>
                <a:gd name="T34" fmla="*/ 67 w 292"/>
                <a:gd name="T35" fmla="*/ 9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2" h="214">
                  <a:moveTo>
                    <a:pt x="0" y="138"/>
                  </a:moveTo>
                  <a:cubicBezTo>
                    <a:pt x="0" y="200"/>
                    <a:pt x="35" y="214"/>
                    <a:pt x="94" y="214"/>
                  </a:cubicBezTo>
                  <a:cubicBezTo>
                    <a:pt x="198" y="214"/>
                    <a:pt x="198" y="214"/>
                    <a:pt x="198" y="214"/>
                  </a:cubicBezTo>
                  <a:cubicBezTo>
                    <a:pt x="257" y="214"/>
                    <a:pt x="292" y="200"/>
                    <a:pt x="292" y="138"/>
                  </a:cubicBezTo>
                  <a:cubicBezTo>
                    <a:pt x="292" y="76"/>
                    <a:pt x="292" y="76"/>
                    <a:pt x="292" y="76"/>
                  </a:cubicBezTo>
                  <a:cubicBezTo>
                    <a:pt x="292" y="14"/>
                    <a:pt x="257" y="0"/>
                    <a:pt x="19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35" y="0"/>
                    <a:pt x="0" y="14"/>
                    <a:pt x="0" y="76"/>
                  </a:cubicBezTo>
                  <a:cubicBezTo>
                    <a:pt x="0" y="138"/>
                    <a:pt x="0" y="138"/>
                    <a:pt x="0" y="138"/>
                  </a:cubicBezTo>
                  <a:close/>
                  <a:moveTo>
                    <a:pt x="67" y="96"/>
                  </a:moveTo>
                  <a:cubicBezTo>
                    <a:pt x="67" y="70"/>
                    <a:pt x="73" y="54"/>
                    <a:pt x="108" y="54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219" y="54"/>
                    <a:pt x="225" y="70"/>
                    <a:pt x="225" y="96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5" y="149"/>
                    <a:pt x="219" y="160"/>
                    <a:pt x="188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73" y="160"/>
                    <a:pt x="67" y="149"/>
                    <a:pt x="67" y="118"/>
                  </a:cubicBezTo>
                  <a:cubicBezTo>
                    <a:pt x="67" y="96"/>
                    <a:pt x="67" y="96"/>
                    <a:pt x="67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Footer Placeholder 4"/>
          <p:cNvSpPr txBox="1">
            <a:spLocks/>
          </p:cNvSpPr>
          <p:nvPr userDrawn="1"/>
        </p:nvSpPr>
        <p:spPr>
          <a:xfrm>
            <a:off x="447675" y="6513857"/>
            <a:ext cx="1413849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2018 Halliburton.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2160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49" r:id="rId2"/>
    <p:sldLayoutId id="2147483738" r:id="rId3"/>
    <p:sldLayoutId id="2147483741" r:id="rId4"/>
    <p:sldLayoutId id="2147483733" r:id="rId5"/>
    <p:sldLayoutId id="2147483672" r:id="rId6"/>
    <p:sldLayoutId id="2147483674" r:id="rId7"/>
    <p:sldLayoutId id="2147483675" r:id="rId8"/>
    <p:sldLayoutId id="2147483748" r:id="rId9"/>
    <p:sldLayoutId id="2147483740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ts val="40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7525" indent="-228600" algn="l" defTabSz="914400" rtl="0" eaLnBrk="1" latinLnBrk="0" hangingPunct="1">
        <a:spcBef>
          <a:spcPts val="0"/>
        </a:spcBef>
        <a:spcAft>
          <a:spcPts val="600"/>
        </a:spcAft>
        <a:buClr>
          <a:schemeClr val="tx2">
            <a:lumMod val="50000"/>
          </a:schemeClr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46125" indent="-169863" algn="l" defTabSz="914400" rtl="0" eaLnBrk="1" latinLnBrk="0" hangingPunct="1">
        <a:spcBef>
          <a:spcPts val="0"/>
        </a:spcBef>
        <a:spcAft>
          <a:spcPts val="600"/>
        </a:spcAft>
        <a:buClr>
          <a:schemeClr val="tx2">
            <a:lumMod val="50000"/>
          </a:schemeClr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14450" indent="-231775" algn="l" defTabSz="914400" rtl="0" eaLnBrk="1" latinLnBrk="0" hangingPunct="1">
        <a:spcBef>
          <a:spcPts val="0"/>
        </a:spcBef>
        <a:spcAft>
          <a:spcPts val="600"/>
        </a:spcAft>
        <a:buClr>
          <a:schemeClr val="tx2">
            <a:lumMod val="50000"/>
          </a:schemeClr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97025" indent="-220663" algn="l" defTabSz="914400" rtl="0" eaLnBrk="1" latinLnBrk="0" hangingPunct="1">
        <a:spcBef>
          <a:spcPts val="0"/>
        </a:spcBef>
        <a:spcAft>
          <a:spcPts val="600"/>
        </a:spcAft>
        <a:buClr>
          <a:schemeClr val="tx2">
            <a:lumMod val="50000"/>
          </a:schemeClr>
        </a:buClr>
        <a:buFont typeface="Arial" panose="020B0604020202020204" pitchFamily="34" charset="0"/>
        <a:buChar char="−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9090" y="2301040"/>
            <a:ext cx="4642866" cy="1188683"/>
          </a:xfrm>
        </p:spPr>
        <p:txBody>
          <a:bodyPr/>
          <a:lstStyle/>
          <a:p>
            <a:r>
              <a:rPr lang="en-US" dirty="0"/>
              <a:t>Grouting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nl-NL" dirty="0"/>
          </a:p>
          <a:p>
            <a:r>
              <a:rPr lang="nl-NL" dirty="0"/>
              <a:t>2019</a:t>
            </a:r>
          </a:p>
          <a:p>
            <a:r>
              <a:rPr lang="nl-NL" dirty="0"/>
              <a:t>Basic Drilling </a:t>
            </a:r>
            <a:r>
              <a:rPr lang="nl-NL" dirty="0" err="1"/>
              <a:t>Fluids</a:t>
            </a:r>
            <a:r>
              <a:rPr lang="nl-NL" dirty="0"/>
              <a:t> HDD Applications</a:t>
            </a:r>
          </a:p>
          <a:p>
            <a:r>
              <a:rPr lang="nl-NL" dirty="0" err="1"/>
              <a:t>Cebo</a:t>
            </a:r>
            <a:r>
              <a:rPr lang="nl-NL" dirty="0"/>
              <a:t> Holland B.V.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19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Grouting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200" y="1802608"/>
          <a:ext cx="8229600" cy="362277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</a:t>
                      </a:r>
                    </a:p>
                  </a:txBody>
                  <a:tcPr marL="68580" marR="68580" marT="34290" marB="34290" anchor="ctr">
                    <a:solidFill>
                      <a:srgbClr val="CF14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(average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  <a:p>
                      <a:pPr algn="ctr"/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mixing ratio per m</a:t>
                      </a:r>
                      <a:r>
                        <a:rPr lang="en-US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CF14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Thermal</a:t>
                      </a:r>
                    </a:p>
                    <a:p>
                      <a:pPr algn="ctr"/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conductivity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CF14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Thermal</a:t>
                      </a:r>
                      <a:endParaRPr lang="en-US" sz="14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resistivity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CF14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78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0,58 W/m*K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1,72 m*K/W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78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Bentonite fluids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– 70 kg/m</a:t>
                      </a:r>
                      <a:r>
                        <a:rPr lang="en-US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 W/m*K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1,67 m*K/W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78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Cement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grouts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 – 220 kg/m</a:t>
                      </a:r>
                      <a:r>
                        <a:rPr lang="en-US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 W/m*K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1,25 m*K/W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782">
                <a:tc>
                  <a:txBody>
                    <a:bodyPr/>
                    <a:lstStyle/>
                    <a:p>
                      <a:endParaRPr lang="en-US" sz="14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 kg/m</a:t>
                      </a:r>
                      <a:r>
                        <a:rPr lang="en-US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1,05 W/m*K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0,95 m*K/W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782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844 kg/m</a:t>
                      </a:r>
                      <a:r>
                        <a:rPr lang="en-US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1,25 W/m*K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 m*K/W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782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844 kg/m</a:t>
                      </a:r>
                      <a:r>
                        <a:rPr lang="en-US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1,43 W/m*K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 m*K/W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782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844 kg/m</a:t>
                      </a:r>
                      <a:r>
                        <a:rPr lang="en-US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2,0 W/m*K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 m*K/W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Rectangle 8">
            <a:hlinkClick r:id="" action="ppaction://customshow?id=2&amp;return=true"/>
            <a:extLst>
              <a:ext uri="{FF2B5EF4-FFF2-40B4-BE49-F238E27FC236}">
                <a16:creationId xmlns:a16="http://schemas.microsoft.com/office/drawing/2014/main" id="{58DA15A4-30BC-4D88-9FE1-20ADE6D0F4FF}"/>
              </a:ext>
            </a:extLst>
          </p:cNvPr>
          <p:cNvSpPr/>
          <p:nvPr/>
        </p:nvSpPr>
        <p:spPr>
          <a:xfrm>
            <a:off x="510663" y="3685120"/>
            <a:ext cx="1915447" cy="347182"/>
          </a:xfrm>
          <a:prstGeom prst="rect">
            <a:avLst/>
          </a:prstGeom>
          <a:solidFill>
            <a:srgbClr val="D71921"/>
          </a:solidFill>
          <a:ln>
            <a:solidFill>
              <a:srgbClr val="D71921"/>
            </a:solidFill>
          </a:ln>
        </p:spPr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Cebo </a:t>
            </a:r>
            <a:r>
              <a:rPr lang="nl-NL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conduct</a:t>
            </a:r>
            <a:r>
              <a:rPr lang="nl-NL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-gel 1,0</a:t>
            </a:r>
          </a:p>
        </p:txBody>
      </p:sp>
      <p:sp>
        <p:nvSpPr>
          <p:cNvPr id="10" name="Rectangle 9">
            <a:hlinkClick r:id="" action="ppaction://customshow?id=3&amp;return=true"/>
            <a:extLst>
              <a:ext uri="{FF2B5EF4-FFF2-40B4-BE49-F238E27FC236}">
                <a16:creationId xmlns:a16="http://schemas.microsoft.com/office/drawing/2014/main" id="{582F752F-C53C-4574-B26C-6C54193BCCC1}"/>
              </a:ext>
            </a:extLst>
          </p:cNvPr>
          <p:cNvSpPr/>
          <p:nvPr/>
        </p:nvSpPr>
        <p:spPr>
          <a:xfrm>
            <a:off x="510663" y="4131854"/>
            <a:ext cx="1915447" cy="347182"/>
          </a:xfrm>
          <a:prstGeom prst="rect">
            <a:avLst/>
          </a:prstGeom>
          <a:solidFill>
            <a:srgbClr val="D71921"/>
          </a:solidFill>
          <a:ln>
            <a:solidFill>
              <a:srgbClr val="D71921"/>
            </a:solidFill>
          </a:ln>
        </p:spPr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Cebo </a:t>
            </a:r>
            <a:r>
              <a:rPr lang="nl-NL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conduct</a:t>
            </a:r>
            <a:r>
              <a:rPr lang="nl-NL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-gel 1,3</a:t>
            </a:r>
          </a:p>
        </p:txBody>
      </p:sp>
      <p:sp>
        <p:nvSpPr>
          <p:cNvPr id="11" name="Rectangle 10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29CF8D45-26CF-4B34-8257-6C8AE97C67CA}"/>
              </a:ext>
            </a:extLst>
          </p:cNvPr>
          <p:cNvSpPr/>
          <p:nvPr/>
        </p:nvSpPr>
        <p:spPr>
          <a:xfrm>
            <a:off x="510663" y="4574952"/>
            <a:ext cx="1915447" cy="347182"/>
          </a:xfrm>
          <a:prstGeom prst="rect">
            <a:avLst/>
          </a:prstGeom>
          <a:solidFill>
            <a:srgbClr val="D71921"/>
          </a:solidFill>
          <a:ln>
            <a:solidFill>
              <a:srgbClr val="D71921"/>
            </a:solidFill>
          </a:ln>
        </p:spPr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Cebo </a:t>
            </a:r>
            <a:r>
              <a:rPr lang="nl-NL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conduct</a:t>
            </a:r>
            <a:r>
              <a:rPr lang="nl-NL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-gel 1,5</a:t>
            </a:r>
          </a:p>
        </p:txBody>
      </p:sp>
      <p:sp>
        <p:nvSpPr>
          <p:cNvPr id="12" name="Rectangle 11">
            <a:hlinkClick r:id="" action="ppaction://customshow?id=5&amp;return=true"/>
            <a:extLst>
              <a:ext uri="{FF2B5EF4-FFF2-40B4-BE49-F238E27FC236}">
                <a16:creationId xmlns:a16="http://schemas.microsoft.com/office/drawing/2014/main" id="{8A87CD14-D586-4E31-A4D6-693AD51B79DF}"/>
              </a:ext>
            </a:extLst>
          </p:cNvPr>
          <p:cNvSpPr/>
          <p:nvPr/>
        </p:nvSpPr>
        <p:spPr>
          <a:xfrm>
            <a:off x="510662" y="5018050"/>
            <a:ext cx="1915447" cy="347182"/>
          </a:xfrm>
          <a:prstGeom prst="rect">
            <a:avLst/>
          </a:prstGeom>
          <a:solidFill>
            <a:srgbClr val="D71921"/>
          </a:solidFill>
          <a:ln>
            <a:solidFill>
              <a:srgbClr val="D71921"/>
            </a:solidFill>
          </a:ln>
        </p:spPr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Cebo </a:t>
            </a:r>
            <a:r>
              <a:rPr lang="nl-NL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conduct</a:t>
            </a:r>
            <a:r>
              <a:rPr lang="nl-NL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-gel 2,0</a:t>
            </a:r>
          </a:p>
        </p:txBody>
      </p:sp>
    </p:spTree>
    <p:extLst>
      <p:ext uri="{BB962C8B-B14F-4D97-AF65-F5344CB8AC3E}">
        <p14:creationId xmlns:p14="http://schemas.microsoft.com/office/powerpoint/2010/main" val="980504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7560B255-829C-4472-9F45-C272550BC97B}"/>
              </a:ext>
            </a:extLst>
          </p:cNvPr>
          <p:cNvSpPr/>
          <p:nvPr/>
        </p:nvSpPr>
        <p:spPr>
          <a:xfrm>
            <a:off x="5564754" y="2023267"/>
            <a:ext cx="2934929" cy="3362633"/>
          </a:xfrm>
          <a:prstGeom prst="rect">
            <a:avLst/>
          </a:prstGeom>
          <a:solidFill>
            <a:srgbClr val="F3AC71"/>
          </a:solidFill>
        </p:spPr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78B3F8C-E4F4-4D14-BD8C-31A081ED08C3}"/>
              </a:ext>
            </a:extLst>
          </p:cNvPr>
          <p:cNvSpPr txBox="1"/>
          <p:nvPr/>
        </p:nvSpPr>
        <p:spPr>
          <a:xfrm>
            <a:off x="7628148" y="2023820"/>
            <a:ext cx="1355926" cy="584775"/>
          </a:xfrm>
          <a:prstGeom prst="rect">
            <a:avLst/>
          </a:prstGeom>
          <a:solidFill>
            <a:srgbClr val="F3AC71"/>
          </a:solidFill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nl-NL" sz="1600" dirty="0" err="1"/>
              <a:t>Temperature</a:t>
            </a:r>
            <a:r>
              <a:rPr lang="nl-NL" sz="1600" dirty="0"/>
              <a:t> </a:t>
            </a:r>
            <a:r>
              <a:rPr lang="nl-NL" sz="1600" dirty="0" err="1"/>
              <a:t>gradient</a:t>
            </a:r>
            <a:endParaRPr lang="nl-NL" sz="16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EC9CAE52-A3F0-4CA1-976A-8E3D4129B59A}"/>
              </a:ext>
            </a:extLst>
          </p:cNvPr>
          <p:cNvSpPr/>
          <p:nvPr/>
        </p:nvSpPr>
        <p:spPr>
          <a:xfrm>
            <a:off x="5793355" y="2303487"/>
            <a:ext cx="2485102" cy="244085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E8948873-C8BA-47AB-A7C5-5DD70BC6FEEA}"/>
              </a:ext>
            </a:extLst>
          </p:cNvPr>
          <p:cNvSpPr/>
          <p:nvPr/>
        </p:nvSpPr>
        <p:spPr>
          <a:xfrm>
            <a:off x="5844974" y="2362481"/>
            <a:ext cx="2374490" cy="2330246"/>
          </a:xfrm>
          <a:prstGeom prst="ellipse">
            <a:avLst/>
          </a:prstGeom>
          <a:noFill/>
          <a:ln w="1905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00FE7278-9352-45E1-93DE-0D490140E76D}"/>
              </a:ext>
            </a:extLst>
          </p:cNvPr>
          <p:cNvSpPr/>
          <p:nvPr/>
        </p:nvSpPr>
        <p:spPr>
          <a:xfrm>
            <a:off x="6151002" y="2679572"/>
            <a:ext cx="1773494" cy="1705282"/>
          </a:xfrm>
          <a:prstGeom prst="ellipse">
            <a:avLst/>
          </a:prstGeom>
          <a:solidFill>
            <a:schemeClr val="accent1"/>
          </a:solidFill>
          <a:effectLst>
            <a:softEdge rad="114300"/>
          </a:effectLst>
        </p:spPr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1F0200E0-1036-41DA-BD2F-1E83A32296E2}"/>
              </a:ext>
            </a:extLst>
          </p:cNvPr>
          <p:cNvSpPr/>
          <p:nvPr/>
        </p:nvSpPr>
        <p:spPr>
          <a:xfrm>
            <a:off x="6423847" y="2930294"/>
            <a:ext cx="1216742" cy="1194620"/>
          </a:xfrm>
          <a:prstGeom prst="ellipse">
            <a:avLst/>
          </a:prstGeom>
          <a:solidFill>
            <a:schemeClr val="accent4">
              <a:lumMod val="25000"/>
              <a:lumOff val="75000"/>
            </a:schemeClr>
          </a:solidFill>
          <a:ln w="762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nl-NL" sz="1400" b="1" dirty="0"/>
              <a:t>High voltage power line</a:t>
            </a:r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43C257DE-BEC3-4925-9B53-3D9F251428BB}"/>
              </a:ext>
            </a:extLst>
          </p:cNvPr>
          <p:cNvCxnSpPr>
            <a:cxnSpLocks/>
          </p:cNvCxnSpPr>
          <p:nvPr/>
        </p:nvCxnSpPr>
        <p:spPr>
          <a:xfrm flipV="1">
            <a:off x="7042358" y="4744347"/>
            <a:ext cx="0" cy="8293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08440321-9A84-4D0F-B247-D8DF65BAA8DA}"/>
              </a:ext>
            </a:extLst>
          </p:cNvPr>
          <p:cNvCxnSpPr>
            <a:cxnSpLocks/>
          </p:cNvCxnSpPr>
          <p:nvPr/>
        </p:nvCxnSpPr>
        <p:spPr>
          <a:xfrm flipV="1">
            <a:off x="7421205" y="2608595"/>
            <a:ext cx="329997" cy="392676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D457CB35-88A2-416F-9E6A-7E96B0E07F50}"/>
              </a:ext>
            </a:extLst>
          </p:cNvPr>
          <p:cNvSpPr txBox="1"/>
          <p:nvPr/>
        </p:nvSpPr>
        <p:spPr>
          <a:xfrm>
            <a:off x="6186031" y="5512455"/>
            <a:ext cx="1712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nl-NL" sz="1600" dirty="0"/>
              <a:t>Jacket tube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C69C9D4-4A3F-4A81-A008-4E408F16E360}"/>
              </a:ext>
            </a:extLst>
          </p:cNvPr>
          <p:cNvSpPr txBox="1"/>
          <p:nvPr/>
        </p:nvSpPr>
        <p:spPr>
          <a:xfrm>
            <a:off x="7200905" y="4869774"/>
            <a:ext cx="1712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nl-NL" sz="1600" dirty="0" err="1"/>
              <a:t>Soil</a:t>
            </a:r>
            <a:endParaRPr lang="nl-NL" sz="1600" dirty="0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FC0D8004-3B44-482E-8DC9-644FCE95C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Grouting</a:t>
            </a:r>
            <a:endParaRPr lang="nl-NL" dirty="0"/>
          </a:p>
        </p:txBody>
      </p:sp>
      <p:sp>
        <p:nvSpPr>
          <p:cNvPr id="19" name="Tijdelijke aanduiding voor inhoud 18">
            <a:extLst>
              <a:ext uri="{FF2B5EF4-FFF2-40B4-BE49-F238E27FC236}">
                <a16:creationId xmlns:a16="http://schemas.microsoft.com/office/drawing/2014/main" id="{8E19E879-526E-4293-BC6E-FA2B91AF79E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5288" y="1296988"/>
            <a:ext cx="8364537" cy="4891087"/>
          </a:xfrm>
        </p:spPr>
        <p:txBody>
          <a:bodyPr>
            <a:normAutofit/>
          </a:bodyPr>
          <a:lstStyle/>
          <a:p>
            <a:r>
              <a:rPr lang="nl-NL" dirty="0"/>
              <a:t>Heat </a:t>
            </a:r>
            <a:r>
              <a:rPr lang="nl-NL" dirty="0" err="1"/>
              <a:t>emission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power line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annular</a:t>
            </a:r>
            <a:r>
              <a:rPr lang="nl-NL" dirty="0"/>
              <a:t> </a:t>
            </a:r>
            <a:r>
              <a:rPr lang="nl-NL" dirty="0" err="1"/>
              <a:t>gab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jacket tube</a:t>
            </a:r>
          </a:p>
          <a:p>
            <a:endParaRPr lang="nl-NL" dirty="0"/>
          </a:p>
          <a:p>
            <a:r>
              <a:rPr lang="nl-NL" dirty="0" err="1"/>
              <a:t>Depending</a:t>
            </a:r>
            <a:r>
              <a:rPr lang="nl-NL" dirty="0"/>
              <a:t> on </a:t>
            </a:r>
            <a:r>
              <a:rPr lang="nl-NL" dirty="0" err="1"/>
              <a:t>backfilling</a:t>
            </a:r>
            <a:r>
              <a:rPr lang="nl-NL" dirty="0"/>
              <a:t> </a:t>
            </a:r>
            <a:r>
              <a:rPr lang="nl-NL" dirty="0" err="1"/>
              <a:t>material</a:t>
            </a:r>
            <a:r>
              <a:rPr lang="nl-NL" dirty="0"/>
              <a:t>,</a:t>
            </a:r>
            <a:br>
              <a:rPr lang="nl-NL" dirty="0"/>
            </a:br>
            <a:r>
              <a:rPr lang="nl-NL" dirty="0"/>
              <a:t>heat transfer </a:t>
            </a:r>
            <a:r>
              <a:rPr lang="nl-NL" dirty="0" err="1"/>
              <a:t>could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hindered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Aim</a:t>
            </a:r>
            <a:r>
              <a:rPr lang="nl-NL" dirty="0"/>
              <a:t>;</a:t>
            </a:r>
          </a:p>
          <a:p>
            <a:pPr lvl="1"/>
            <a:r>
              <a:rPr lang="nl-NL" dirty="0" err="1"/>
              <a:t>Optimal</a:t>
            </a:r>
            <a:r>
              <a:rPr lang="nl-NL" dirty="0"/>
              <a:t> heat </a:t>
            </a:r>
            <a:r>
              <a:rPr lang="nl-NL" dirty="0" err="1"/>
              <a:t>dissipation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prevent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temperature</a:t>
            </a:r>
            <a:r>
              <a:rPr lang="nl-NL" dirty="0"/>
              <a:t> </a:t>
            </a:r>
            <a:r>
              <a:rPr lang="nl-NL" dirty="0" err="1"/>
              <a:t>peaks</a:t>
            </a:r>
            <a:r>
              <a:rPr lang="nl-NL" dirty="0"/>
              <a:t>;</a:t>
            </a:r>
          </a:p>
          <a:p>
            <a:pPr lvl="2"/>
            <a:r>
              <a:rPr lang="nl-NL" dirty="0" err="1"/>
              <a:t>Unexpected</a:t>
            </a:r>
            <a:r>
              <a:rPr lang="nl-NL" dirty="0"/>
              <a:t> load </a:t>
            </a:r>
            <a:r>
              <a:rPr lang="nl-NL" dirty="0" err="1"/>
              <a:t>limitations</a:t>
            </a:r>
            <a:endParaRPr lang="nl-NL" dirty="0"/>
          </a:p>
          <a:p>
            <a:pPr lvl="2"/>
            <a:r>
              <a:rPr lang="nl-NL" dirty="0" err="1"/>
              <a:t>Material</a:t>
            </a:r>
            <a:r>
              <a:rPr lang="nl-NL" dirty="0"/>
              <a:t> </a:t>
            </a:r>
            <a:r>
              <a:rPr lang="nl-NL" dirty="0" err="1"/>
              <a:t>fatiques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cables</a:t>
            </a:r>
            <a:endParaRPr lang="nl-NL" dirty="0"/>
          </a:p>
          <a:p>
            <a:pPr lvl="2"/>
            <a:r>
              <a:rPr lang="nl-NL" dirty="0"/>
              <a:t>Total </a:t>
            </a:r>
            <a:r>
              <a:rPr lang="nl-NL" dirty="0" err="1"/>
              <a:t>cable</a:t>
            </a:r>
            <a:r>
              <a:rPr lang="nl-NL" dirty="0"/>
              <a:t> breakdown</a:t>
            </a:r>
          </a:p>
        </p:txBody>
      </p:sp>
    </p:spTree>
    <p:extLst>
      <p:ext uri="{BB962C8B-B14F-4D97-AF65-F5344CB8AC3E}">
        <p14:creationId xmlns:p14="http://schemas.microsoft.com/office/powerpoint/2010/main" val="3456326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620579-2878-484D-9B8E-71379C738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Grouting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9EB32C-CDF1-4A86-916B-3038513589C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B0777E5-D80C-480F-950D-7F08F8D38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747" y="1188637"/>
            <a:ext cx="3127188" cy="358983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302AC4D-A160-45AD-BC3F-18C6994DB2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926"/>
          <a:stretch/>
        </p:blipFill>
        <p:spPr>
          <a:xfrm>
            <a:off x="5125066" y="1188637"/>
            <a:ext cx="3207774" cy="358983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E7A5283-C38B-464F-A464-627EA9CD711B}"/>
              </a:ext>
            </a:extLst>
          </p:cNvPr>
          <p:cNvSpPr txBox="1"/>
          <p:nvPr/>
        </p:nvSpPr>
        <p:spPr>
          <a:xfrm>
            <a:off x="891747" y="4901586"/>
            <a:ext cx="3127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nl-NL" sz="1600" dirty="0"/>
              <a:t>Jacket tube, no </a:t>
            </a:r>
            <a:r>
              <a:rPr lang="nl-NL" sz="1600" dirty="0" err="1"/>
              <a:t>backfilling</a:t>
            </a:r>
            <a:endParaRPr lang="nl-NL" sz="16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8ACE92F-32CD-407A-B741-3AFDDFA35B96}"/>
              </a:ext>
            </a:extLst>
          </p:cNvPr>
          <p:cNvSpPr txBox="1"/>
          <p:nvPr/>
        </p:nvSpPr>
        <p:spPr>
          <a:xfrm>
            <a:off x="5125066" y="4778476"/>
            <a:ext cx="3207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nl-NL" sz="1600" dirty="0"/>
              <a:t>Jacket tube, </a:t>
            </a:r>
            <a:r>
              <a:rPr lang="nl-NL" sz="1600" dirty="0" err="1"/>
              <a:t>backfilled</a:t>
            </a:r>
            <a:r>
              <a:rPr lang="nl-NL" sz="1600" dirty="0"/>
              <a:t> </a:t>
            </a:r>
            <a:r>
              <a:rPr lang="nl-NL" sz="1600" dirty="0" err="1"/>
              <a:t>with</a:t>
            </a:r>
            <a:r>
              <a:rPr lang="nl-NL" sz="1600" dirty="0"/>
              <a:t> </a:t>
            </a:r>
          </a:p>
          <a:p>
            <a:pPr algn="ctr">
              <a:buClr>
                <a:schemeClr val="accent1"/>
              </a:buClr>
            </a:pPr>
            <a:r>
              <a:rPr lang="nl-NL" sz="1600" dirty="0"/>
              <a:t>2,0 W/m*K </a:t>
            </a:r>
            <a:r>
              <a:rPr lang="nl-NL" sz="1600" dirty="0" err="1"/>
              <a:t>material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413962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CE6A1-D50D-42D5-BEC5-80D4D515B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Grouting</a:t>
            </a:r>
            <a:br>
              <a:rPr lang="nl-NL" dirty="0"/>
            </a:br>
            <a:endParaRPr lang="nl-NL" u="sng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B3F28D1-B253-4508-90FF-0F2898BA8B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07" t="24193" r="10050" b="14677"/>
          <a:stretch/>
        </p:blipFill>
        <p:spPr>
          <a:xfrm>
            <a:off x="431169" y="1171677"/>
            <a:ext cx="8281661" cy="455888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87536A6-BC03-4AEE-B773-12E58814061E}"/>
              </a:ext>
            </a:extLst>
          </p:cNvPr>
          <p:cNvSpPr txBox="1"/>
          <p:nvPr/>
        </p:nvSpPr>
        <p:spPr>
          <a:xfrm>
            <a:off x="4798507" y="3936502"/>
            <a:ext cx="262521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nl-NL" sz="1100" dirty="0">
                <a:solidFill>
                  <a:srgbClr val="0070C0"/>
                </a:solidFill>
              </a:rPr>
              <a:t>Jacket tube </a:t>
            </a:r>
            <a:r>
              <a:rPr lang="nl-NL" sz="1100" dirty="0" err="1">
                <a:solidFill>
                  <a:srgbClr val="0070C0"/>
                </a:solidFill>
              </a:rPr>
              <a:t>backfilled</a:t>
            </a:r>
            <a:r>
              <a:rPr lang="nl-NL" sz="1100" dirty="0">
                <a:solidFill>
                  <a:srgbClr val="0070C0"/>
                </a:solidFill>
              </a:rPr>
              <a:t> </a:t>
            </a:r>
            <a:r>
              <a:rPr lang="nl-NL" sz="1100" dirty="0" err="1">
                <a:solidFill>
                  <a:srgbClr val="0070C0"/>
                </a:solidFill>
              </a:rPr>
              <a:t>with</a:t>
            </a:r>
            <a:r>
              <a:rPr lang="nl-NL" sz="1100" dirty="0">
                <a:solidFill>
                  <a:srgbClr val="0070C0"/>
                </a:solidFill>
              </a:rPr>
              <a:t> 2,0 W/m*K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DCF8875-8F22-4011-A1EE-DA2E09A2D0EA}"/>
              </a:ext>
            </a:extLst>
          </p:cNvPr>
          <p:cNvSpPr txBox="1"/>
          <p:nvPr/>
        </p:nvSpPr>
        <p:spPr>
          <a:xfrm>
            <a:off x="5511345" y="2604407"/>
            <a:ext cx="178173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nl-NL" sz="1100" dirty="0">
                <a:solidFill>
                  <a:srgbClr val="FF0000"/>
                </a:solidFill>
              </a:rPr>
              <a:t>Jacket tube </a:t>
            </a:r>
            <a:r>
              <a:rPr lang="nl-NL" sz="1100" dirty="0" err="1">
                <a:solidFill>
                  <a:srgbClr val="FF0000"/>
                </a:solidFill>
              </a:rPr>
              <a:t>not</a:t>
            </a:r>
            <a:r>
              <a:rPr lang="nl-NL" sz="1100" dirty="0">
                <a:solidFill>
                  <a:srgbClr val="FF0000"/>
                </a:solidFill>
              </a:rPr>
              <a:t> </a:t>
            </a:r>
            <a:r>
              <a:rPr lang="nl-NL" sz="1100" dirty="0" err="1">
                <a:solidFill>
                  <a:srgbClr val="FF0000"/>
                </a:solidFill>
              </a:rPr>
              <a:t>backfilled</a:t>
            </a:r>
            <a:endParaRPr lang="nl-NL" sz="1100" dirty="0">
              <a:solidFill>
                <a:srgbClr val="FF0000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BA39B37-7581-404D-B5DB-6D6B081157E4}"/>
              </a:ext>
            </a:extLst>
          </p:cNvPr>
          <p:cNvSpPr txBox="1"/>
          <p:nvPr/>
        </p:nvSpPr>
        <p:spPr>
          <a:xfrm>
            <a:off x="988505" y="2194654"/>
            <a:ext cx="358349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nl-NL" sz="1100" dirty="0"/>
              <a:t>Cable load, </a:t>
            </a:r>
            <a:r>
              <a:rPr lang="nl-NL" sz="1100" dirty="0">
                <a:solidFill>
                  <a:srgbClr val="FF0000"/>
                </a:solidFill>
              </a:rPr>
              <a:t>Jacket tube </a:t>
            </a:r>
            <a:r>
              <a:rPr lang="nl-NL" sz="1100" dirty="0" err="1">
                <a:solidFill>
                  <a:srgbClr val="FF0000"/>
                </a:solidFill>
              </a:rPr>
              <a:t>not</a:t>
            </a:r>
            <a:r>
              <a:rPr lang="nl-NL" sz="1100" dirty="0">
                <a:solidFill>
                  <a:srgbClr val="FF0000"/>
                </a:solidFill>
              </a:rPr>
              <a:t> / </a:t>
            </a:r>
            <a:r>
              <a:rPr lang="nl-NL" sz="1100" dirty="0" err="1">
                <a:solidFill>
                  <a:srgbClr val="0070C0"/>
                </a:solidFill>
              </a:rPr>
              <a:t>backfilled</a:t>
            </a:r>
            <a:r>
              <a:rPr lang="nl-NL" sz="1100" dirty="0">
                <a:solidFill>
                  <a:srgbClr val="0070C0"/>
                </a:solidFill>
              </a:rPr>
              <a:t> </a:t>
            </a:r>
            <a:r>
              <a:rPr lang="nl-NL" sz="1100" dirty="0" err="1">
                <a:solidFill>
                  <a:srgbClr val="0070C0"/>
                </a:solidFill>
              </a:rPr>
              <a:t>with</a:t>
            </a:r>
            <a:r>
              <a:rPr lang="nl-NL" sz="1100" dirty="0">
                <a:solidFill>
                  <a:srgbClr val="0070C0"/>
                </a:solidFill>
              </a:rPr>
              <a:t> 2,0 W/m*K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E4B1641-C433-40E5-8544-88B2BB828C15}"/>
              </a:ext>
            </a:extLst>
          </p:cNvPr>
          <p:cNvSpPr txBox="1"/>
          <p:nvPr/>
        </p:nvSpPr>
        <p:spPr>
          <a:xfrm>
            <a:off x="2984453" y="1599883"/>
            <a:ext cx="271579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nl-NL" sz="1050" b="1" dirty="0">
                <a:solidFill>
                  <a:srgbClr val="C00000"/>
                </a:solidFill>
              </a:rPr>
              <a:t>Cable: 90◦C max. </a:t>
            </a:r>
            <a:r>
              <a:rPr lang="nl-NL" sz="1050" b="1" dirty="0" err="1">
                <a:solidFill>
                  <a:srgbClr val="C00000"/>
                </a:solidFill>
              </a:rPr>
              <a:t>operation</a:t>
            </a:r>
            <a:r>
              <a:rPr lang="nl-NL" sz="1050" b="1" dirty="0">
                <a:solidFill>
                  <a:srgbClr val="C00000"/>
                </a:solidFill>
              </a:rPr>
              <a:t> </a:t>
            </a:r>
            <a:r>
              <a:rPr lang="nl-NL" sz="1050" b="1" dirty="0" err="1">
                <a:solidFill>
                  <a:srgbClr val="C00000"/>
                </a:solidFill>
              </a:rPr>
              <a:t>temperature</a:t>
            </a:r>
            <a:endParaRPr lang="nl-NL" sz="1050" b="1" dirty="0">
              <a:solidFill>
                <a:srgbClr val="C00000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F30C7BC-8E5A-4323-8B5C-F954391A2364}"/>
              </a:ext>
            </a:extLst>
          </p:cNvPr>
          <p:cNvSpPr txBox="1"/>
          <p:nvPr/>
        </p:nvSpPr>
        <p:spPr>
          <a:xfrm>
            <a:off x="2529347" y="844490"/>
            <a:ext cx="4085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nl-NL" sz="2000" b="1" u="sng" dirty="0"/>
              <a:t>Profile1: constant load = 300 A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160844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CA4AA3-17D9-43F4-B815-4EE55D378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Grouting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51C6C67-2758-4179-885C-0434096B6B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23" t="25672" r="10000" b="14731"/>
          <a:stretch/>
        </p:blipFill>
        <p:spPr>
          <a:xfrm>
            <a:off x="431169" y="1215104"/>
            <a:ext cx="8281661" cy="450581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A7F4633-1396-425C-A346-8E1D4D7335D6}"/>
              </a:ext>
            </a:extLst>
          </p:cNvPr>
          <p:cNvSpPr txBox="1"/>
          <p:nvPr/>
        </p:nvSpPr>
        <p:spPr>
          <a:xfrm>
            <a:off x="2503539" y="638408"/>
            <a:ext cx="4085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nl-NL" sz="2000" b="1" u="sng" dirty="0"/>
              <a:t>Profile 2: Standard load profile, </a:t>
            </a:r>
            <a:r>
              <a:rPr lang="nl-NL" sz="2000" b="1" u="sng" dirty="0" err="1"/>
              <a:t>degree</a:t>
            </a:r>
            <a:r>
              <a:rPr lang="nl-NL" sz="2000" b="1" u="sng" dirty="0"/>
              <a:t> of </a:t>
            </a:r>
            <a:r>
              <a:rPr lang="nl-NL" sz="2000" b="1" u="sng" dirty="0" err="1"/>
              <a:t>burden</a:t>
            </a:r>
            <a:r>
              <a:rPr lang="nl-NL" sz="2000" b="1" u="sng" dirty="0"/>
              <a:t> = 0,7</a:t>
            </a:r>
            <a:endParaRPr lang="nl-NL" sz="2000" b="1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2CAED10-1929-4C21-9A78-5E828D9698D9}"/>
              </a:ext>
            </a:extLst>
          </p:cNvPr>
          <p:cNvSpPr txBox="1"/>
          <p:nvPr/>
        </p:nvSpPr>
        <p:spPr>
          <a:xfrm>
            <a:off x="2984453" y="1599883"/>
            <a:ext cx="271579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nl-NL" sz="1050" b="1" dirty="0">
                <a:solidFill>
                  <a:srgbClr val="C00000"/>
                </a:solidFill>
              </a:rPr>
              <a:t>Cable: 90◦C max. </a:t>
            </a:r>
            <a:r>
              <a:rPr lang="nl-NL" sz="1050" b="1" dirty="0" err="1">
                <a:solidFill>
                  <a:srgbClr val="C00000"/>
                </a:solidFill>
              </a:rPr>
              <a:t>operation</a:t>
            </a:r>
            <a:r>
              <a:rPr lang="nl-NL" sz="1050" b="1" dirty="0">
                <a:solidFill>
                  <a:srgbClr val="C00000"/>
                </a:solidFill>
              </a:rPr>
              <a:t> </a:t>
            </a:r>
            <a:r>
              <a:rPr lang="nl-NL" sz="1050" b="1" dirty="0" err="1">
                <a:solidFill>
                  <a:srgbClr val="C00000"/>
                </a:solidFill>
              </a:rPr>
              <a:t>temperature</a:t>
            </a:r>
            <a:endParaRPr lang="nl-NL" sz="1050" b="1" dirty="0">
              <a:solidFill>
                <a:srgbClr val="C00000"/>
              </a:solidFill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E9E2DA3-9AD3-4371-82B4-2F8814ADD9D5}"/>
              </a:ext>
            </a:extLst>
          </p:cNvPr>
          <p:cNvSpPr/>
          <p:nvPr/>
        </p:nvSpPr>
        <p:spPr>
          <a:xfrm>
            <a:off x="737419" y="1946787"/>
            <a:ext cx="1150375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/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44D16D1-7D25-416E-9086-2381FA27D470}"/>
              </a:ext>
            </a:extLst>
          </p:cNvPr>
          <p:cNvSpPr txBox="1"/>
          <p:nvPr/>
        </p:nvSpPr>
        <p:spPr>
          <a:xfrm>
            <a:off x="662321" y="1943780"/>
            <a:ext cx="1435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nl-NL" sz="900" b="1" dirty="0" err="1">
                <a:solidFill>
                  <a:srgbClr val="FF0000"/>
                </a:solidFill>
              </a:rPr>
              <a:t>Temperature</a:t>
            </a:r>
            <a:r>
              <a:rPr lang="nl-NL" sz="900" b="1" dirty="0">
                <a:solidFill>
                  <a:srgbClr val="FF0000"/>
                </a:solidFill>
              </a:rPr>
              <a:t> of jacket tube </a:t>
            </a:r>
            <a:r>
              <a:rPr lang="nl-NL" sz="900" b="1" dirty="0" err="1">
                <a:solidFill>
                  <a:srgbClr val="FF0000"/>
                </a:solidFill>
              </a:rPr>
              <a:t>not</a:t>
            </a:r>
            <a:r>
              <a:rPr lang="nl-NL" sz="900" b="1" dirty="0">
                <a:solidFill>
                  <a:srgbClr val="FF0000"/>
                </a:solidFill>
              </a:rPr>
              <a:t> </a:t>
            </a:r>
            <a:r>
              <a:rPr lang="nl-NL" sz="900" b="1" dirty="0" err="1">
                <a:solidFill>
                  <a:srgbClr val="FF0000"/>
                </a:solidFill>
              </a:rPr>
              <a:t>backfilled</a:t>
            </a:r>
            <a:endParaRPr lang="nl-NL" sz="900" b="1" dirty="0">
              <a:solidFill>
                <a:srgbClr val="FF0000"/>
              </a:solidFill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433BBFF1-FE5E-4A83-A6A2-5303AADC2065}"/>
              </a:ext>
            </a:extLst>
          </p:cNvPr>
          <p:cNvSpPr/>
          <p:nvPr/>
        </p:nvSpPr>
        <p:spPr>
          <a:xfrm>
            <a:off x="3809096" y="1961535"/>
            <a:ext cx="1150375" cy="2853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rmAutofit fontScale="40000" lnSpcReduction="20000"/>
          </a:bodyPr>
          <a:lstStyle/>
          <a:p>
            <a:pPr algn="ctr"/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A687934-9004-492E-B5AA-5B21B1233805}"/>
              </a:ext>
            </a:extLst>
          </p:cNvPr>
          <p:cNvSpPr txBox="1"/>
          <p:nvPr/>
        </p:nvSpPr>
        <p:spPr>
          <a:xfrm>
            <a:off x="3854424" y="1943780"/>
            <a:ext cx="1435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nl-NL" sz="900" b="1" dirty="0" err="1">
                <a:solidFill>
                  <a:srgbClr val="0070C0"/>
                </a:solidFill>
              </a:rPr>
              <a:t>Temperature</a:t>
            </a:r>
            <a:r>
              <a:rPr lang="nl-NL" sz="900" b="1" dirty="0">
                <a:solidFill>
                  <a:srgbClr val="0070C0"/>
                </a:solidFill>
              </a:rPr>
              <a:t> of jacket tube </a:t>
            </a:r>
            <a:r>
              <a:rPr lang="nl-NL" sz="900" b="1" dirty="0" err="1">
                <a:solidFill>
                  <a:srgbClr val="0070C0"/>
                </a:solidFill>
              </a:rPr>
              <a:t>with</a:t>
            </a:r>
            <a:r>
              <a:rPr lang="nl-NL" sz="900" b="1" dirty="0">
                <a:solidFill>
                  <a:srgbClr val="0070C0"/>
                </a:solidFill>
              </a:rPr>
              <a:t> 2,0 W/m*K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803B906C-E4AB-46C3-8002-88FA29719B14}"/>
              </a:ext>
            </a:extLst>
          </p:cNvPr>
          <p:cNvSpPr/>
          <p:nvPr/>
        </p:nvSpPr>
        <p:spPr>
          <a:xfrm>
            <a:off x="6150078" y="3152191"/>
            <a:ext cx="877528" cy="51585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846C9A2-D0CC-4696-85D4-EAE111217046}"/>
              </a:ext>
            </a:extLst>
          </p:cNvPr>
          <p:cNvSpPr/>
          <p:nvPr/>
        </p:nvSpPr>
        <p:spPr>
          <a:xfrm>
            <a:off x="4498148" y="2525060"/>
            <a:ext cx="958756" cy="44450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nl-NL" sz="900" b="1" dirty="0">
              <a:solidFill>
                <a:srgbClr val="0070C0"/>
              </a:solidFill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37B94AA-1E9F-4C17-8809-476EF78B5EA7}"/>
              </a:ext>
            </a:extLst>
          </p:cNvPr>
          <p:cNvSpPr txBox="1"/>
          <p:nvPr/>
        </p:nvSpPr>
        <p:spPr>
          <a:xfrm>
            <a:off x="4520379" y="2475083"/>
            <a:ext cx="12388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nl-NL" sz="900" b="1" dirty="0">
                <a:solidFill>
                  <a:srgbClr val="0070C0"/>
                </a:solidFill>
              </a:rPr>
              <a:t>Load jacket tube</a:t>
            </a:r>
            <a:br>
              <a:rPr lang="nl-NL" sz="900" b="1" dirty="0">
                <a:solidFill>
                  <a:srgbClr val="0070C0"/>
                </a:solidFill>
              </a:rPr>
            </a:br>
            <a:r>
              <a:rPr lang="nl-NL" sz="900" b="1" dirty="0" err="1">
                <a:solidFill>
                  <a:srgbClr val="0070C0"/>
                </a:solidFill>
              </a:rPr>
              <a:t>with</a:t>
            </a:r>
            <a:r>
              <a:rPr lang="nl-NL" sz="900" b="1" dirty="0">
                <a:solidFill>
                  <a:srgbClr val="0070C0"/>
                </a:solidFill>
              </a:rPr>
              <a:t> 2,0 W/m*K</a:t>
            </a:r>
          </a:p>
          <a:p>
            <a:pPr>
              <a:buClr>
                <a:schemeClr val="accent1"/>
              </a:buClr>
            </a:pPr>
            <a:endParaRPr lang="nl-NL" sz="2000" dirty="0" err="1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A4D0FFCD-6925-4D0D-B43A-CBC32EED6C92}"/>
              </a:ext>
            </a:extLst>
          </p:cNvPr>
          <p:cNvSpPr txBox="1"/>
          <p:nvPr/>
        </p:nvSpPr>
        <p:spPr>
          <a:xfrm>
            <a:off x="6032090" y="3184909"/>
            <a:ext cx="123886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nl-NL" sz="900" b="1" dirty="0">
                <a:solidFill>
                  <a:srgbClr val="FF0000"/>
                </a:solidFill>
              </a:rPr>
              <a:t>350 A:</a:t>
            </a:r>
          </a:p>
          <a:p>
            <a:pPr>
              <a:buClr>
                <a:schemeClr val="accent1"/>
              </a:buClr>
            </a:pPr>
            <a:r>
              <a:rPr lang="nl-NL" sz="900" b="1" dirty="0">
                <a:solidFill>
                  <a:srgbClr val="FF0000"/>
                </a:solidFill>
              </a:rPr>
              <a:t>Load jacket tube </a:t>
            </a:r>
            <a:r>
              <a:rPr lang="nl-NL" sz="900" b="1" dirty="0" err="1">
                <a:solidFill>
                  <a:srgbClr val="FF0000"/>
                </a:solidFill>
              </a:rPr>
              <a:t>not</a:t>
            </a:r>
            <a:r>
              <a:rPr lang="nl-NL" sz="900" b="1" dirty="0">
                <a:solidFill>
                  <a:srgbClr val="FF0000"/>
                </a:solidFill>
              </a:rPr>
              <a:t> </a:t>
            </a:r>
            <a:r>
              <a:rPr lang="nl-NL" sz="900" b="1" dirty="0" err="1">
                <a:solidFill>
                  <a:srgbClr val="FF0000"/>
                </a:solidFill>
              </a:rPr>
              <a:t>backfilled</a:t>
            </a:r>
            <a:endParaRPr lang="nl-NL" sz="900" b="1" dirty="0">
              <a:solidFill>
                <a:srgbClr val="FF0000"/>
              </a:solidFill>
            </a:endParaRPr>
          </a:p>
          <a:p>
            <a:pPr>
              <a:buClr>
                <a:schemeClr val="accent1"/>
              </a:buClr>
            </a:pPr>
            <a:endParaRPr lang="nl-NL" sz="2000" dirty="0" err="1"/>
          </a:p>
        </p:txBody>
      </p:sp>
    </p:spTree>
    <p:extLst>
      <p:ext uri="{BB962C8B-B14F-4D97-AF65-F5344CB8AC3E}">
        <p14:creationId xmlns:p14="http://schemas.microsoft.com/office/powerpoint/2010/main" val="3703879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12ED4E-A5E2-45EA-960D-DE02C1124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Grouting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91CDE37-32FC-475D-89C3-061161409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31" t="26570" r="10080" b="13875"/>
          <a:stretch/>
        </p:blipFill>
        <p:spPr>
          <a:xfrm>
            <a:off x="431169" y="1200356"/>
            <a:ext cx="8281661" cy="452318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1ADF8DF-BBAA-4267-8F3F-C069CFFD9E50}"/>
              </a:ext>
            </a:extLst>
          </p:cNvPr>
          <p:cNvSpPr txBox="1"/>
          <p:nvPr/>
        </p:nvSpPr>
        <p:spPr>
          <a:xfrm>
            <a:off x="2204883" y="539267"/>
            <a:ext cx="4734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nl-NL" sz="2000" b="1" u="sng" dirty="0"/>
              <a:t>Profile 3: Load profile </a:t>
            </a:r>
            <a:r>
              <a:rPr lang="nl-NL" sz="2000" b="1" u="sng" dirty="0" err="1"/>
              <a:t>with</a:t>
            </a:r>
            <a:r>
              <a:rPr lang="nl-NL" sz="2000" b="1" u="sng" dirty="0"/>
              <a:t> feed-in of </a:t>
            </a:r>
            <a:r>
              <a:rPr lang="nl-NL" sz="2000" b="1" u="sng" dirty="0" err="1"/>
              <a:t>photovoltaics</a:t>
            </a:r>
            <a:r>
              <a:rPr lang="nl-NL" sz="2000" b="1" u="sng" dirty="0"/>
              <a:t>, </a:t>
            </a:r>
            <a:r>
              <a:rPr lang="nl-NL" sz="2000" b="1" u="sng" dirty="0" err="1"/>
              <a:t>Degree</a:t>
            </a:r>
            <a:r>
              <a:rPr lang="nl-NL" sz="2000" b="1" u="sng" dirty="0"/>
              <a:t> of </a:t>
            </a:r>
            <a:r>
              <a:rPr lang="nl-NL" sz="2000" b="1" u="sng" dirty="0" err="1"/>
              <a:t>burden</a:t>
            </a:r>
            <a:r>
              <a:rPr lang="nl-NL" sz="2000" b="1" u="sng" dirty="0"/>
              <a:t> = 0,4</a:t>
            </a:r>
            <a:endParaRPr lang="nl-NL" sz="2000" b="1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B0D8FE5-F02E-43B3-BF43-218C4451C3B6}"/>
              </a:ext>
            </a:extLst>
          </p:cNvPr>
          <p:cNvSpPr txBox="1"/>
          <p:nvPr/>
        </p:nvSpPr>
        <p:spPr>
          <a:xfrm>
            <a:off x="2984453" y="1526141"/>
            <a:ext cx="271579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nl-NL" sz="1050" b="1" dirty="0">
                <a:solidFill>
                  <a:srgbClr val="C00000"/>
                </a:solidFill>
              </a:rPr>
              <a:t>Cable: 90◦C max. </a:t>
            </a:r>
            <a:r>
              <a:rPr lang="nl-NL" sz="1050" b="1" dirty="0" err="1">
                <a:solidFill>
                  <a:srgbClr val="C00000"/>
                </a:solidFill>
              </a:rPr>
              <a:t>operation</a:t>
            </a:r>
            <a:r>
              <a:rPr lang="nl-NL" sz="1050" b="1" dirty="0">
                <a:solidFill>
                  <a:srgbClr val="C00000"/>
                </a:solidFill>
              </a:rPr>
              <a:t> </a:t>
            </a:r>
            <a:r>
              <a:rPr lang="nl-NL" sz="1050" b="1" dirty="0" err="1">
                <a:solidFill>
                  <a:srgbClr val="C00000"/>
                </a:solidFill>
              </a:rPr>
              <a:t>temperature</a:t>
            </a:r>
            <a:endParaRPr lang="nl-NL" sz="1050" b="1" dirty="0">
              <a:solidFill>
                <a:srgbClr val="C00000"/>
              </a:solidFill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502C1D6-D181-45FD-AEA3-D1C9DD75E314}"/>
              </a:ext>
            </a:extLst>
          </p:cNvPr>
          <p:cNvSpPr/>
          <p:nvPr/>
        </p:nvSpPr>
        <p:spPr>
          <a:xfrm>
            <a:off x="766916" y="1917290"/>
            <a:ext cx="796413" cy="52356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8DE5256-AD9C-424D-88D7-59EA0DE9F1AA}"/>
              </a:ext>
            </a:extLst>
          </p:cNvPr>
          <p:cNvSpPr/>
          <p:nvPr/>
        </p:nvSpPr>
        <p:spPr>
          <a:xfrm>
            <a:off x="2051476" y="1917290"/>
            <a:ext cx="868705" cy="52356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DB4BDF59-A3FA-4863-9DA8-F6CC93EC6874}"/>
              </a:ext>
            </a:extLst>
          </p:cNvPr>
          <p:cNvSpPr/>
          <p:nvPr/>
        </p:nvSpPr>
        <p:spPr>
          <a:xfrm>
            <a:off x="4137646" y="1925272"/>
            <a:ext cx="868705" cy="52356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867D277-42FE-44DD-AF45-1CFB17F36FB3}"/>
              </a:ext>
            </a:extLst>
          </p:cNvPr>
          <p:cNvSpPr/>
          <p:nvPr/>
        </p:nvSpPr>
        <p:spPr>
          <a:xfrm>
            <a:off x="4137645" y="2901534"/>
            <a:ext cx="868705" cy="52356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472B4CA-4A54-4AAE-AC4D-85FA293DEA6E}"/>
              </a:ext>
            </a:extLst>
          </p:cNvPr>
          <p:cNvSpPr txBox="1"/>
          <p:nvPr/>
        </p:nvSpPr>
        <p:spPr>
          <a:xfrm>
            <a:off x="654948" y="1864824"/>
            <a:ext cx="9600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nl-NL" sz="900" b="1" dirty="0">
                <a:solidFill>
                  <a:srgbClr val="FF0000"/>
                </a:solidFill>
              </a:rPr>
              <a:t>Temp. of jacket tube </a:t>
            </a:r>
            <a:r>
              <a:rPr lang="nl-NL" sz="900" b="1" dirty="0" err="1">
                <a:solidFill>
                  <a:srgbClr val="FF0000"/>
                </a:solidFill>
              </a:rPr>
              <a:t>not</a:t>
            </a:r>
            <a:r>
              <a:rPr lang="nl-NL" sz="900" b="1" dirty="0">
                <a:solidFill>
                  <a:srgbClr val="FF0000"/>
                </a:solidFill>
              </a:rPr>
              <a:t> </a:t>
            </a:r>
            <a:r>
              <a:rPr lang="nl-NL" sz="900" b="1" dirty="0" err="1">
                <a:solidFill>
                  <a:srgbClr val="FF0000"/>
                </a:solidFill>
              </a:rPr>
              <a:t>backfilled</a:t>
            </a:r>
            <a:endParaRPr lang="nl-NL" sz="900" b="1" dirty="0">
              <a:solidFill>
                <a:srgbClr val="FF0000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AA325B8-3660-493E-B09E-06A56E84CB60}"/>
              </a:ext>
            </a:extLst>
          </p:cNvPr>
          <p:cNvSpPr txBox="1"/>
          <p:nvPr/>
        </p:nvSpPr>
        <p:spPr>
          <a:xfrm>
            <a:off x="2093767" y="1864824"/>
            <a:ext cx="11435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nl-NL" sz="900" b="1" dirty="0">
                <a:solidFill>
                  <a:srgbClr val="0070C0"/>
                </a:solidFill>
              </a:rPr>
              <a:t>Temp. of </a:t>
            </a:r>
            <a:br>
              <a:rPr lang="nl-NL" sz="900" b="1" dirty="0">
                <a:solidFill>
                  <a:srgbClr val="0070C0"/>
                </a:solidFill>
              </a:rPr>
            </a:br>
            <a:r>
              <a:rPr lang="nl-NL" sz="900" b="1" dirty="0">
                <a:solidFill>
                  <a:srgbClr val="0070C0"/>
                </a:solidFill>
              </a:rPr>
              <a:t>jacket tube </a:t>
            </a:r>
            <a:r>
              <a:rPr lang="nl-NL" sz="900" b="1" dirty="0" err="1">
                <a:solidFill>
                  <a:srgbClr val="0070C0"/>
                </a:solidFill>
              </a:rPr>
              <a:t>with</a:t>
            </a:r>
            <a:r>
              <a:rPr lang="nl-NL" sz="900" b="1" dirty="0">
                <a:solidFill>
                  <a:srgbClr val="0070C0"/>
                </a:solidFill>
              </a:rPr>
              <a:t> 2,0 W/m*K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7DBD4C4-E205-4702-BA7C-D40EF50961BC}"/>
              </a:ext>
            </a:extLst>
          </p:cNvPr>
          <p:cNvSpPr txBox="1"/>
          <p:nvPr/>
        </p:nvSpPr>
        <p:spPr>
          <a:xfrm>
            <a:off x="4052845" y="1918137"/>
            <a:ext cx="10132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nl-NL" sz="900" b="1" dirty="0">
                <a:solidFill>
                  <a:srgbClr val="0070C0"/>
                </a:solidFill>
              </a:rPr>
              <a:t>515 A:</a:t>
            </a:r>
            <a:br>
              <a:rPr lang="nl-NL" sz="900" b="1" dirty="0">
                <a:solidFill>
                  <a:srgbClr val="0070C0"/>
                </a:solidFill>
              </a:rPr>
            </a:br>
            <a:r>
              <a:rPr lang="nl-NL" sz="900" b="1" dirty="0">
                <a:solidFill>
                  <a:srgbClr val="0070C0"/>
                </a:solidFill>
              </a:rPr>
              <a:t>Jacket tube</a:t>
            </a:r>
            <a:br>
              <a:rPr lang="nl-NL" sz="900" b="1" dirty="0">
                <a:solidFill>
                  <a:srgbClr val="0070C0"/>
                </a:solidFill>
              </a:rPr>
            </a:br>
            <a:r>
              <a:rPr lang="nl-NL" sz="900" b="1" dirty="0" err="1">
                <a:solidFill>
                  <a:srgbClr val="0070C0"/>
                </a:solidFill>
              </a:rPr>
              <a:t>with</a:t>
            </a:r>
            <a:r>
              <a:rPr lang="nl-NL" sz="900" b="1" dirty="0">
                <a:solidFill>
                  <a:srgbClr val="0070C0"/>
                </a:solidFill>
              </a:rPr>
              <a:t> 2,0 W/m*K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5AD170F-36CC-476D-9FE6-19F2B6CB0D76}"/>
              </a:ext>
            </a:extLst>
          </p:cNvPr>
          <p:cNvSpPr txBox="1"/>
          <p:nvPr/>
        </p:nvSpPr>
        <p:spPr>
          <a:xfrm>
            <a:off x="3907595" y="2878662"/>
            <a:ext cx="10987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nl-NL" sz="900" b="1" dirty="0">
                <a:solidFill>
                  <a:srgbClr val="FF0000"/>
                </a:solidFill>
              </a:rPr>
              <a:t>350 A:</a:t>
            </a:r>
            <a:br>
              <a:rPr lang="nl-NL" sz="900" b="1" dirty="0">
                <a:solidFill>
                  <a:srgbClr val="FF0000"/>
                </a:solidFill>
              </a:rPr>
            </a:br>
            <a:r>
              <a:rPr lang="nl-NL" sz="900" b="1" dirty="0">
                <a:solidFill>
                  <a:srgbClr val="FF0000"/>
                </a:solidFill>
              </a:rPr>
              <a:t>Jacket tube </a:t>
            </a:r>
            <a:r>
              <a:rPr lang="nl-NL" sz="900" b="1" dirty="0" err="1">
                <a:solidFill>
                  <a:srgbClr val="FF0000"/>
                </a:solidFill>
              </a:rPr>
              <a:t>not</a:t>
            </a:r>
            <a:br>
              <a:rPr lang="nl-NL" sz="900" b="1" dirty="0">
                <a:solidFill>
                  <a:srgbClr val="FF0000"/>
                </a:solidFill>
              </a:rPr>
            </a:br>
            <a:r>
              <a:rPr lang="nl-NL" sz="900" b="1" dirty="0" err="1">
                <a:solidFill>
                  <a:srgbClr val="FF0000"/>
                </a:solidFill>
              </a:rPr>
              <a:t>backfilled</a:t>
            </a:r>
            <a:endParaRPr lang="nl-NL" sz="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442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7B76BA-BF11-435B-9ED0-CC5D4E7F5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Grouting</a:t>
            </a:r>
            <a:endParaRPr lang="nl-NL" dirty="0"/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AF0754DF-1CF0-466C-875A-9D5A3F2D7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574364"/>
              </p:ext>
            </p:extLst>
          </p:nvPr>
        </p:nvGraphicFramePr>
        <p:xfrm>
          <a:off x="395288" y="1247877"/>
          <a:ext cx="8225144" cy="33152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6286">
                  <a:extLst>
                    <a:ext uri="{9D8B030D-6E8A-4147-A177-3AD203B41FA5}">
                      <a16:colId xmlns:a16="http://schemas.microsoft.com/office/drawing/2014/main" val="1520785599"/>
                    </a:ext>
                  </a:extLst>
                </a:gridCol>
                <a:gridCol w="2056286">
                  <a:extLst>
                    <a:ext uri="{9D8B030D-6E8A-4147-A177-3AD203B41FA5}">
                      <a16:colId xmlns:a16="http://schemas.microsoft.com/office/drawing/2014/main" val="424873814"/>
                    </a:ext>
                  </a:extLst>
                </a:gridCol>
                <a:gridCol w="2056286">
                  <a:extLst>
                    <a:ext uri="{9D8B030D-6E8A-4147-A177-3AD203B41FA5}">
                      <a16:colId xmlns:a16="http://schemas.microsoft.com/office/drawing/2014/main" val="373365937"/>
                    </a:ext>
                  </a:extLst>
                </a:gridCol>
                <a:gridCol w="2056286">
                  <a:extLst>
                    <a:ext uri="{9D8B030D-6E8A-4147-A177-3AD203B41FA5}">
                      <a16:colId xmlns:a16="http://schemas.microsoft.com/office/drawing/2014/main" val="1231231686"/>
                    </a:ext>
                  </a:extLst>
                </a:gridCol>
              </a:tblGrid>
              <a:tr h="719394">
                <a:tc rowSpan="3">
                  <a:txBody>
                    <a:bodyPr/>
                    <a:lstStyle/>
                    <a:p>
                      <a:pPr algn="ctr"/>
                      <a:r>
                        <a:rPr lang="nl-NL" sz="1300" dirty="0" err="1"/>
                        <a:t>Thermal</a:t>
                      </a:r>
                      <a:r>
                        <a:rPr lang="nl-NL" sz="1300" dirty="0"/>
                        <a:t> </a:t>
                      </a:r>
                      <a:r>
                        <a:rPr lang="nl-NL" sz="1300" dirty="0" err="1"/>
                        <a:t>resistivity</a:t>
                      </a:r>
                      <a:r>
                        <a:rPr lang="nl-NL" sz="1300" dirty="0"/>
                        <a:t> / </a:t>
                      </a:r>
                      <a:r>
                        <a:rPr lang="nl-NL" sz="1300" dirty="0" err="1"/>
                        <a:t>thermal</a:t>
                      </a:r>
                      <a:r>
                        <a:rPr lang="nl-NL" sz="1300" dirty="0"/>
                        <a:t> </a:t>
                      </a:r>
                      <a:r>
                        <a:rPr lang="nl-NL" sz="1300" dirty="0" err="1"/>
                        <a:t>conductivity</a:t>
                      </a:r>
                      <a:r>
                        <a:rPr lang="nl-NL" sz="1300" dirty="0"/>
                        <a:t> of </a:t>
                      </a:r>
                      <a:r>
                        <a:rPr lang="nl-NL" sz="1300" dirty="0" err="1"/>
                        <a:t>the</a:t>
                      </a:r>
                      <a:r>
                        <a:rPr lang="nl-NL" sz="1300" dirty="0"/>
                        <a:t> </a:t>
                      </a:r>
                      <a:r>
                        <a:rPr lang="nl-NL" sz="1300" dirty="0" err="1"/>
                        <a:t>surrounding</a:t>
                      </a:r>
                      <a:r>
                        <a:rPr lang="nl-NL" sz="1300" dirty="0"/>
                        <a:t> </a:t>
                      </a:r>
                      <a:r>
                        <a:rPr lang="nl-NL" sz="1300" dirty="0" err="1"/>
                        <a:t>soil</a:t>
                      </a:r>
                      <a:r>
                        <a:rPr lang="nl-NL" sz="1300" dirty="0"/>
                        <a:t>*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nl-NL" sz="1400" b="1" dirty="0" err="1"/>
                        <a:t>Increase</a:t>
                      </a:r>
                      <a:r>
                        <a:rPr lang="nl-NL" sz="1400" b="1" dirty="0"/>
                        <a:t> of </a:t>
                      </a:r>
                      <a:r>
                        <a:rPr lang="nl-NL" sz="1400" b="1" dirty="0" err="1"/>
                        <a:t>the</a:t>
                      </a:r>
                      <a:r>
                        <a:rPr lang="nl-NL" sz="1400" b="1" dirty="0"/>
                        <a:t> </a:t>
                      </a:r>
                      <a:r>
                        <a:rPr lang="nl-NL" sz="1400" b="1" dirty="0" err="1"/>
                        <a:t>current</a:t>
                      </a:r>
                      <a:r>
                        <a:rPr lang="nl-NL" sz="1400" b="1" dirty="0"/>
                        <a:t> load </a:t>
                      </a:r>
                      <a:r>
                        <a:rPr lang="nl-NL" sz="1400" b="1" dirty="0" err="1"/>
                        <a:t>capacity</a:t>
                      </a:r>
                      <a:r>
                        <a:rPr lang="nl-NL" sz="1400" b="1" dirty="0"/>
                        <a:t> </a:t>
                      </a:r>
                      <a:r>
                        <a:rPr lang="nl-NL" sz="1400" b="1" dirty="0" err="1"/>
                        <a:t>by</a:t>
                      </a:r>
                      <a:r>
                        <a:rPr lang="nl-NL" sz="1400" b="1" dirty="0"/>
                        <a:t> </a:t>
                      </a:r>
                      <a:r>
                        <a:rPr lang="nl-NL" sz="1400" b="1" dirty="0" err="1"/>
                        <a:t>backfilling</a:t>
                      </a:r>
                      <a:r>
                        <a:rPr lang="nl-NL" sz="1400" b="1" dirty="0"/>
                        <a:t> </a:t>
                      </a:r>
                      <a:r>
                        <a:rPr lang="nl-NL" sz="1400" b="1" dirty="0" err="1"/>
                        <a:t>with</a:t>
                      </a:r>
                      <a:r>
                        <a:rPr lang="nl-NL" sz="1400" b="1" dirty="0"/>
                        <a:t> 2,0 W/m*K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2301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 err="1">
                          <a:solidFill>
                            <a:schemeClr val="bg1"/>
                          </a:solidFill>
                        </a:rPr>
                        <a:t>Stationary</a:t>
                      </a:r>
                      <a:endParaRPr lang="nl-NL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1400" b="1" dirty="0" err="1">
                          <a:solidFill>
                            <a:schemeClr val="bg1"/>
                          </a:solidFill>
                        </a:rPr>
                        <a:t>Transient</a:t>
                      </a:r>
                      <a:endParaRPr lang="nl-NL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5356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Profile 1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Profile 2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Profile 3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865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[(m*K)/W] / [W/m*K]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[%]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[%]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[%]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81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400" dirty="0"/>
                        <a:t>2,5 / 0,4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/>
                        <a:t>10,1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/>
                        <a:t>11,5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/>
                        <a:t>17,2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938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400" dirty="0"/>
                        <a:t>1,5 / 0,67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/>
                        <a:t>13,2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/>
                        <a:t>21,4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/>
                        <a:t>25,8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6975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>
                          <a:solidFill>
                            <a:srgbClr val="008000"/>
                          </a:solidFill>
                        </a:rPr>
                        <a:t>1,0 / 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>
                          <a:solidFill>
                            <a:srgbClr val="008000"/>
                          </a:solidFill>
                        </a:rPr>
                        <a:t>16,4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>
                          <a:solidFill>
                            <a:srgbClr val="008000"/>
                          </a:solidFill>
                        </a:rPr>
                        <a:t>22,6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>
                          <a:solidFill>
                            <a:srgbClr val="008000"/>
                          </a:solidFill>
                        </a:rPr>
                        <a:t>27,3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630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>
                          <a:solidFill>
                            <a:srgbClr val="008000"/>
                          </a:solidFill>
                        </a:rPr>
                        <a:t>0,7 / 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>
                          <a:solidFill>
                            <a:srgbClr val="008000"/>
                          </a:solidFill>
                        </a:rPr>
                        <a:t>18,3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>
                          <a:solidFill>
                            <a:srgbClr val="008000"/>
                          </a:solidFill>
                        </a:rPr>
                        <a:t>27,3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>
                          <a:solidFill>
                            <a:srgbClr val="008000"/>
                          </a:solidFill>
                        </a:rPr>
                        <a:t>33,3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7438795"/>
                  </a:ext>
                </a:extLst>
              </a:tr>
            </a:tbl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FF26D8F1-8F73-4BE4-97E9-CFC5DD12B01B}"/>
              </a:ext>
            </a:extLst>
          </p:cNvPr>
          <p:cNvSpPr txBox="1"/>
          <p:nvPr/>
        </p:nvSpPr>
        <p:spPr>
          <a:xfrm>
            <a:off x="395288" y="4726858"/>
            <a:ext cx="4176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nl-NL" sz="1400" i="1" dirty="0"/>
              <a:t>*Effect of </a:t>
            </a:r>
            <a:r>
              <a:rPr lang="nl-NL" sz="1400" i="1" dirty="0" err="1"/>
              <a:t>drying</a:t>
            </a:r>
            <a:r>
              <a:rPr lang="nl-NL" sz="1400" i="1" dirty="0"/>
              <a:t> out of </a:t>
            </a:r>
            <a:r>
              <a:rPr lang="nl-NL" sz="1400" i="1" dirty="0" err="1"/>
              <a:t>the</a:t>
            </a:r>
            <a:r>
              <a:rPr lang="nl-NL" sz="1400" i="1" dirty="0"/>
              <a:t> </a:t>
            </a:r>
            <a:r>
              <a:rPr lang="nl-NL" sz="1400" i="1" dirty="0" err="1"/>
              <a:t>soil</a:t>
            </a:r>
            <a:r>
              <a:rPr lang="nl-NL" sz="1400" i="1" dirty="0"/>
              <a:t> was </a:t>
            </a:r>
            <a:r>
              <a:rPr lang="nl-NL" sz="1400" i="1" dirty="0" err="1"/>
              <a:t>excluded</a:t>
            </a:r>
            <a:endParaRPr lang="nl-NL" sz="1400" i="1" dirty="0"/>
          </a:p>
        </p:txBody>
      </p:sp>
    </p:spTree>
    <p:extLst>
      <p:ext uri="{BB962C8B-B14F-4D97-AF65-F5344CB8AC3E}">
        <p14:creationId xmlns:p14="http://schemas.microsoft.com/office/powerpoint/2010/main" val="3398026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99E8AB9-5472-485B-9C38-AD5E14DEC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Grouting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C2E133-D56B-40A0-940D-D5DC479D795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nl-NL" sz="1800" dirty="0"/>
              <a:t>Summary of </a:t>
            </a:r>
            <a:r>
              <a:rPr lang="nl-NL" sz="1800" dirty="0" err="1"/>
              <a:t>the</a:t>
            </a:r>
            <a:r>
              <a:rPr lang="nl-NL" sz="1800" dirty="0"/>
              <a:t> test runs;</a:t>
            </a:r>
            <a:br>
              <a:rPr lang="nl-NL" sz="1800" dirty="0"/>
            </a:br>
            <a:endParaRPr lang="nl-NL" sz="1800" dirty="0"/>
          </a:p>
          <a:p>
            <a:pPr lvl="1"/>
            <a:r>
              <a:rPr lang="nl-NL" sz="1800" b="1" dirty="0"/>
              <a:t>Cable – jacket tube system, </a:t>
            </a:r>
            <a:r>
              <a:rPr lang="nl-NL" sz="1800" b="1" dirty="0" err="1"/>
              <a:t>not</a:t>
            </a:r>
            <a:r>
              <a:rPr lang="nl-NL" sz="1800" b="1" dirty="0"/>
              <a:t> </a:t>
            </a:r>
            <a:r>
              <a:rPr lang="nl-NL" sz="1800" b="1" dirty="0" err="1"/>
              <a:t>backfilled</a:t>
            </a:r>
            <a:endParaRPr lang="nl-NL" sz="1800" b="1" dirty="0"/>
          </a:p>
          <a:p>
            <a:pPr lvl="2"/>
            <a:r>
              <a:rPr lang="nl-NL" sz="1600" dirty="0"/>
              <a:t>High </a:t>
            </a:r>
            <a:r>
              <a:rPr lang="nl-NL" sz="1600" dirty="0" err="1"/>
              <a:t>thermal</a:t>
            </a:r>
            <a:r>
              <a:rPr lang="nl-NL" sz="1600" dirty="0"/>
              <a:t> </a:t>
            </a:r>
            <a:r>
              <a:rPr lang="nl-NL" sz="1600" dirty="0" err="1"/>
              <a:t>resisitivity</a:t>
            </a:r>
            <a:r>
              <a:rPr lang="nl-NL" sz="1600" dirty="0"/>
              <a:t> </a:t>
            </a:r>
            <a:r>
              <a:rPr lang="nl-NL" sz="1600" dirty="0" err="1"/>
              <a:t>between</a:t>
            </a:r>
            <a:r>
              <a:rPr lang="nl-NL" sz="1600" dirty="0"/>
              <a:t> power line </a:t>
            </a:r>
            <a:r>
              <a:rPr lang="nl-NL" sz="1600" dirty="0" err="1"/>
              <a:t>and</a:t>
            </a:r>
            <a:r>
              <a:rPr lang="nl-NL" sz="1600" dirty="0"/>
              <a:t> jacket tube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surrounding</a:t>
            </a:r>
            <a:r>
              <a:rPr lang="nl-NL" sz="1600" dirty="0"/>
              <a:t> </a:t>
            </a:r>
            <a:r>
              <a:rPr lang="nl-NL" sz="1600" dirty="0" err="1"/>
              <a:t>soil</a:t>
            </a:r>
            <a:endParaRPr lang="nl-NL" sz="1600" dirty="0"/>
          </a:p>
          <a:p>
            <a:pPr lvl="2"/>
            <a:r>
              <a:rPr lang="nl-NL" sz="1600" dirty="0" err="1"/>
              <a:t>Poor</a:t>
            </a:r>
            <a:r>
              <a:rPr lang="nl-NL" sz="1600" dirty="0"/>
              <a:t> heat </a:t>
            </a:r>
            <a:r>
              <a:rPr lang="nl-NL" sz="1600" dirty="0" err="1"/>
              <a:t>dissipation</a:t>
            </a:r>
            <a:endParaRPr lang="nl-NL" sz="1600" dirty="0"/>
          </a:p>
          <a:p>
            <a:pPr lvl="2"/>
            <a:r>
              <a:rPr lang="nl-NL" sz="1600" dirty="0"/>
              <a:t>Cable </a:t>
            </a:r>
            <a:r>
              <a:rPr lang="nl-NL" sz="1600" dirty="0" err="1"/>
              <a:t>heating</a:t>
            </a:r>
            <a:endParaRPr lang="nl-NL" sz="1600" dirty="0"/>
          </a:p>
          <a:p>
            <a:pPr lvl="2"/>
            <a:r>
              <a:rPr lang="nl-NL" sz="1600" dirty="0" err="1"/>
              <a:t>Limitation</a:t>
            </a:r>
            <a:r>
              <a:rPr lang="nl-NL" sz="1600" dirty="0"/>
              <a:t> of </a:t>
            </a:r>
            <a:r>
              <a:rPr lang="nl-NL" sz="1600" dirty="0" err="1"/>
              <a:t>electric</a:t>
            </a:r>
            <a:r>
              <a:rPr lang="nl-NL" sz="1600" dirty="0"/>
              <a:t> load (in test runs max. 350A)</a:t>
            </a:r>
          </a:p>
          <a:p>
            <a:pPr lvl="1"/>
            <a:endParaRPr lang="nl-NL" sz="1800" dirty="0"/>
          </a:p>
          <a:p>
            <a:pPr lvl="1"/>
            <a:r>
              <a:rPr lang="nl-NL" sz="1800" b="1" dirty="0"/>
              <a:t>Cable – jacket tube system, </a:t>
            </a:r>
            <a:r>
              <a:rPr lang="nl-NL" sz="1800" b="1" dirty="0" err="1"/>
              <a:t>backfilled</a:t>
            </a:r>
            <a:r>
              <a:rPr lang="nl-NL" sz="1800" b="1" dirty="0"/>
              <a:t> </a:t>
            </a:r>
            <a:r>
              <a:rPr lang="nl-NL" sz="1800" b="1" dirty="0" err="1"/>
              <a:t>with</a:t>
            </a:r>
            <a:r>
              <a:rPr lang="nl-NL" sz="1800" b="1" dirty="0"/>
              <a:t> 2,0 W/m*K</a:t>
            </a:r>
          </a:p>
          <a:p>
            <a:pPr lvl="2"/>
            <a:r>
              <a:rPr lang="nl-NL" sz="1600" dirty="0" err="1"/>
              <a:t>Significantly</a:t>
            </a:r>
            <a:r>
              <a:rPr lang="nl-NL" sz="1600" dirty="0"/>
              <a:t> </a:t>
            </a:r>
            <a:r>
              <a:rPr lang="nl-NL" sz="1600" dirty="0" err="1"/>
              <a:t>higher</a:t>
            </a:r>
            <a:r>
              <a:rPr lang="nl-NL" sz="1600" dirty="0"/>
              <a:t> heat </a:t>
            </a:r>
            <a:r>
              <a:rPr lang="nl-NL" sz="1600" dirty="0" err="1"/>
              <a:t>dissipation</a:t>
            </a:r>
            <a:endParaRPr lang="nl-NL" sz="1600" dirty="0"/>
          </a:p>
          <a:p>
            <a:pPr lvl="2"/>
            <a:r>
              <a:rPr lang="nl-NL" sz="1600" dirty="0" err="1"/>
              <a:t>Lower</a:t>
            </a:r>
            <a:r>
              <a:rPr lang="nl-NL" sz="1600" dirty="0"/>
              <a:t> </a:t>
            </a:r>
            <a:r>
              <a:rPr lang="nl-NL" sz="1600" dirty="0" err="1"/>
              <a:t>cable</a:t>
            </a:r>
            <a:r>
              <a:rPr lang="nl-NL" sz="1600" dirty="0"/>
              <a:t> </a:t>
            </a:r>
            <a:r>
              <a:rPr lang="nl-NL" sz="1600" dirty="0" err="1"/>
              <a:t>temperature</a:t>
            </a:r>
            <a:endParaRPr lang="nl-NL" sz="1600" dirty="0"/>
          </a:p>
          <a:p>
            <a:pPr lvl="2"/>
            <a:r>
              <a:rPr lang="nl-NL" sz="1600" dirty="0" err="1"/>
              <a:t>Higher</a:t>
            </a:r>
            <a:r>
              <a:rPr lang="nl-NL" sz="1600" dirty="0"/>
              <a:t> </a:t>
            </a:r>
            <a:r>
              <a:rPr lang="nl-NL" sz="1600" dirty="0" err="1"/>
              <a:t>electric</a:t>
            </a:r>
            <a:r>
              <a:rPr lang="nl-NL" sz="1600" dirty="0"/>
              <a:t> load (in test runs &gt;500 A)</a:t>
            </a:r>
          </a:p>
          <a:p>
            <a:pPr lvl="2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5708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D3457-F78B-4039-B75F-5922AC41A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Grouting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6B86DD9-4B74-406F-9424-B5750F8FC1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sz="1600" b="1" dirty="0" err="1"/>
              <a:t>Requirements</a:t>
            </a:r>
            <a:r>
              <a:rPr lang="nl-NL" sz="1600" b="1" dirty="0"/>
              <a:t>;</a:t>
            </a:r>
          </a:p>
          <a:p>
            <a:pPr lvl="1"/>
            <a:endParaRPr lang="nl-NL" sz="1400" dirty="0"/>
          </a:p>
          <a:p>
            <a:pPr lvl="1"/>
            <a:r>
              <a:rPr lang="nl-NL" sz="1400" dirty="0"/>
              <a:t>Complete </a:t>
            </a:r>
            <a:r>
              <a:rPr lang="nl-NL" sz="1400" dirty="0" err="1"/>
              <a:t>backfilling</a:t>
            </a:r>
            <a:r>
              <a:rPr lang="nl-NL" sz="1400" dirty="0"/>
              <a:t> of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annular</a:t>
            </a:r>
            <a:r>
              <a:rPr lang="nl-NL" sz="1400" dirty="0"/>
              <a:t> </a:t>
            </a:r>
            <a:r>
              <a:rPr lang="nl-NL" sz="1400" dirty="0" err="1"/>
              <a:t>gab</a:t>
            </a:r>
            <a:r>
              <a:rPr lang="nl-NL" sz="1400" dirty="0"/>
              <a:t> </a:t>
            </a:r>
            <a:r>
              <a:rPr lang="nl-NL" sz="1400" dirty="0" err="1"/>
              <a:t>between</a:t>
            </a:r>
            <a:r>
              <a:rPr lang="nl-NL" sz="1400" dirty="0"/>
              <a:t> power line </a:t>
            </a:r>
            <a:r>
              <a:rPr lang="nl-NL" sz="1400" dirty="0" err="1"/>
              <a:t>and</a:t>
            </a:r>
            <a:r>
              <a:rPr lang="nl-NL" sz="1400" dirty="0"/>
              <a:t> jacket tube</a:t>
            </a:r>
          </a:p>
          <a:p>
            <a:pPr lvl="1"/>
            <a:endParaRPr lang="nl-NL" sz="1400" dirty="0"/>
          </a:p>
          <a:p>
            <a:pPr lvl="1"/>
            <a:r>
              <a:rPr lang="nl-NL" sz="1400" dirty="0"/>
              <a:t>High </a:t>
            </a:r>
            <a:r>
              <a:rPr lang="nl-NL" sz="1400" dirty="0" err="1"/>
              <a:t>flowability</a:t>
            </a:r>
            <a:r>
              <a:rPr lang="nl-NL" sz="1400" dirty="0"/>
              <a:t>, </a:t>
            </a:r>
            <a:r>
              <a:rPr lang="nl-NL" sz="1400" dirty="0" err="1"/>
              <a:t>especially</a:t>
            </a:r>
            <a:r>
              <a:rPr lang="nl-NL" sz="1400" dirty="0"/>
              <a:t> </a:t>
            </a:r>
            <a:r>
              <a:rPr lang="nl-NL" sz="1400" dirty="0" err="1"/>
              <a:t>for</a:t>
            </a:r>
            <a:r>
              <a:rPr lang="nl-NL" sz="1400" dirty="0"/>
              <a:t> long </a:t>
            </a:r>
            <a:r>
              <a:rPr lang="nl-NL" sz="1400" dirty="0" err="1"/>
              <a:t>cable</a:t>
            </a:r>
            <a:r>
              <a:rPr lang="nl-NL" sz="1400" dirty="0"/>
              <a:t> runs, (HDD &gt; 1.000 m)</a:t>
            </a:r>
          </a:p>
          <a:p>
            <a:pPr lvl="1"/>
            <a:endParaRPr lang="nl-NL" sz="1400" dirty="0"/>
          </a:p>
          <a:p>
            <a:pPr lvl="1"/>
            <a:r>
              <a:rPr lang="nl-NL" sz="1400" dirty="0"/>
              <a:t>Long-term </a:t>
            </a:r>
            <a:r>
              <a:rPr lang="nl-NL" sz="1400" dirty="0" err="1"/>
              <a:t>stability</a:t>
            </a:r>
            <a:r>
              <a:rPr lang="nl-NL" sz="1400" dirty="0"/>
              <a:t>, </a:t>
            </a:r>
            <a:r>
              <a:rPr lang="nl-NL" sz="1400" dirty="0" err="1"/>
              <a:t>otherwise</a:t>
            </a:r>
            <a:r>
              <a:rPr lang="nl-NL" sz="1400" dirty="0"/>
              <a:t> </a:t>
            </a:r>
            <a:r>
              <a:rPr lang="nl-NL" sz="1400" dirty="0" err="1"/>
              <a:t>voids</a:t>
            </a:r>
            <a:r>
              <a:rPr lang="nl-NL" sz="1400" dirty="0"/>
              <a:t> </a:t>
            </a:r>
            <a:r>
              <a:rPr lang="nl-NL" sz="1400" dirty="0" err="1"/>
              <a:t>with</a:t>
            </a:r>
            <a:r>
              <a:rPr lang="nl-NL" sz="1400" dirty="0"/>
              <a:t> high </a:t>
            </a:r>
            <a:r>
              <a:rPr lang="nl-NL" sz="1400" dirty="0" err="1"/>
              <a:t>thermal</a:t>
            </a:r>
            <a:r>
              <a:rPr lang="nl-NL" sz="1400" dirty="0"/>
              <a:t> </a:t>
            </a:r>
            <a:r>
              <a:rPr lang="nl-NL" sz="1400" dirty="0" err="1"/>
              <a:t>resistivity</a:t>
            </a:r>
            <a:r>
              <a:rPr lang="nl-NL" sz="1400" dirty="0"/>
              <a:t> </a:t>
            </a:r>
            <a:r>
              <a:rPr lang="nl-NL" sz="1400" dirty="0" err="1"/>
              <a:t>could</a:t>
            </a:r>
            <a:r>
              <a:rPr lang="nl-NL" sz="1400" dirty="0"/>
              <a:t> </a:t>
            </a:r>
            <a:r>
              <a:rPr lang="nl-NL" sz="1400" dirty="0" err="1"/>
              <a:t>arise</a:t>
            </a:r>
            <a:endParaRPr lang="nl-NL" sz="1400" dirty="0"/>
          </a:p>
          <a:p>
            <a:pPr lvl="1"/>
            <a:endParaRPr lang="nl-NL" sz="1400" dirty="0"/>
          </a:p>
          <a:p>
            <a:pPr lvl="1"/>
            <a:r>
              <a:rPr lang="nl-NL" sz="1400" dirty="0"/>
              <a:t>Easy </a:t>
            </a:r>
            <a:r>
              <a:rPr lang="nl-NL" sz="1400" dirty="0" err="1"/>
              <a:t>to</a:t>
            </a:r>
            <a:r>
              <a:rPr lang="nl-NL" sz="1400" dirty="0"/>
              <a:t> </a:t>
            </a:r>
            <a:r>
              <a:rPr lang="nl-NL" sz="1400" dirty="0" err="1"/>
              <a:t>dismantle</a:t>
            </a:r>
            <a:endParaRPr lang="nl-NL" sz="1400" dirty="0"/>
          </a:p>
          <a:p>
            <a:pPr lvl="1"/>
            <a:endParaRPr lang="nl-NL" sz="1400" dirty="0"/>
          </a:p>
          <a:p>
            <a:pPr lvl="1"/>
            <a:r>
              <a:rPr lang="nl-NL" sz="1400" dirty="0" err="1"/>
              <a:t>Highest</a:t>
            </a:r>
            <a:r>
              <a:rPr lang="nl-NL" sz="1400" dirty="0"/>
              <a:t> </a:t>
            </a:r>
            <a:r>
              <a:rPr lang="nl-NL" sz="1400" dirty="0" err="1"/>
              <a:t>possible</a:t>
            </a:r>
            <a:r>
              <a:rPr lang="nl-NL" sz="1400" dirty="0"/>
              <a:t> heat </a:t>
            </a:r>
            <a:r>
              <a:rPr lang="nl-NL" sz="1400" dirty="0" err="1"/>
              <a:t>conductivity</a:t>
            </a:r>
            <a:r>
              <a:rPr lang="nl-NL" sz="1400" dirty="0"/>
              <a:t>, </a:t>
            </a:r>
            <a:r>
              <a:rPr lang="nl-NL" sz="1400" dirty="0" err="1"/>
              <a:t>adapted</a:t>
            </a:r>
            <a:r>
              <a:rPr lang="nl-NL" sz="1400" dirty="0"/>
              <a:t> </a:t>
            </a:r>
            <a:r>
              <a:rPr lang="nl-NL" sz="1400" dirty="0" err="1"/>
              <a:t>to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system performances of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entire</a:t>
            </a:r>
            <a:r>
              <a:rPr lang="nl-NL" sz="1400" dirty="0"/>
              <a:t> </a:t>
            </a:r>
            <a:r>
              <a:rPr lang="nl-NL" sz="1400" dirty="0" err="1"/>
              <a:t>cable</a:t>
            </a:r>
            <a:r>
              <a:rPr lang="nl-NL" sz="1400" dirty="0"/>
              <a:t> run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608DCE3-5FEF-4ABA-B39F-39EFEE67F7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sz="1600" b="1" dirty="0" err="1"/>
              <a:t>Properties</a:t>
            </a:r>
            <a:r>
              <a:rPr lang="nl-NL" sz="1600" b="1" dirty="0"/>
              <a:t>;</a:t>
            </a:r>
          </a:p>
          <a:p>
            <a:pPr lvl="1"/>
            <a:endParaRPr lang="nl-NL" sz="1400" dirty="0"/>
          </a:p>
          <a:p>
            <a:pPr lvl="1"/>
            <a:r>
              <a:rPr lang="nl-NL" sz="1400" dirty="0"/>
              <a:t>Easy </a:t>
            </a:r>
            <a:r>
              <a:rPr lang="nl-NL" sz="1400" dirty="0" err="1"/>
              <a:t>flowing</a:t>
            </a:r>
            <a:r>
              <a:rPr lang="nl-NL" sz="1400" dirty="0"/>
              <a:t>, no </a:t>
            </a:r>
            <a:r>
              <a:rPr lang="nl-NL" sz="1400" dirty="0" err="1"/>
              <a:t>grains</a:t>
            </a:r>
            <a:r>
              <a:rPr lang="nl-NL" sz="1400" dirty="0"/>
              <a:t>/</a:t>
            </a:r>
            <a:r>
              <a:rPr lang="nl-NL" sz="1400" dirty="0" err="1"/>
              <a:t>aggregates</a:t>
            </a:r>
            <a:br>
              <a:rPr lang="nl-NL" sz="1400" dirty="0"/>
            </a:br>
            <a:endParaRPr lang="nl-NL" sz="1400" dirty="0"/>
          </a:p>
          <a:p>
            <a:pPr lvl="1"/>
            <a:endParaRPr lang="nl-NL" sz="1400" dirty="0"/>
          </a:p>
          <a:p>
            <a:pPr lvl="1"/>
            <a:r>
              <a:rPr lang="nl-NL" sz="1400" dirty="0"/>
              <a:t>Easy </a:t>
            </a:r>
            <a:r>
              <a:rPr lang="nl-NL" sz="1400" dirty="0" err="1"/>
              <a:t>flowing</a:t>
            </a:r>
            <a:r>
              <a:rPr lang="nl-NL" sz="1400" dirty="0"/>
              <a:t>, </a:t>
            </a:r>
            <a:r>
              <a:rPr lang="nl-NL" sz="1400" dirty="0" err="1"/>
              <a:t>sufficient</a:t>
            </a:r>
            <a:r>
              <a:rPr lang="nl-NL" sz="1400" dirty="0"/>
              <a:t> </a:t>
            </a:r>
            <a:r>
              <a:rPr lang="nl-NL" sz="1400" dirty="0" err="1"/>
              <a:t>workability</a:t>
            </a:r>
            <a:br>
              <a:rPr lang="nl-NL" sz="1400" dirty="0"/>
            </a:br>
            <a:endParaRPr lang="nl-NL" sz="1400" dirty="0"/>
          </a:p>
          <a:p>
            <a:pPr lvl="1"/>
            <a:endParaRPr lang="nl-NL" sz="1400" dirty="0"/>
          </a:p>
          <a:p>
            <a:pPr lvl="1"/>
            <a:r>
              <a:rPr lang="nl-NL" sz="1400" dirty="0"/>
              <a:t>No </a:t>
            </a:r>
            <a:r>
              <a:rPr lang="nl-NL" sz="1400" dirty="0" err="1"/>
              <a:t>segregation</a:t>
            </a:r>
            <a:r>
              <a:rPr lang="nl-NL" sz="1400" dirty="0"/>
              <a:t>, gel-like </a:t>
            </a:r>
            <a:r>
              <a:rPr lang="nl-NL" sz="1400" dirty="0" err="1"/>
              <a:t>structure</a:t>
            </a:r>
            <a:br>
              <a:rPr lang="nl-NL" sz="1400" dirty="0"/>
            </a:br>
            <a:endParaRPr lang="nl-NL" sz="1400" dirty="0"/>
          </a:p>
          <a:p>
            <a:pPr lvl="1"/>
            <a:endParaRPr lang="nl-NL" sz="1400" dirty="0"/>
          </a:p>
          <a:p>
            <a:pPr lvl="1"/>
            <a:r>
              <a:rPr lang="nl-NL" sz="1400" dirty="0"/>
              <a:t>Gel-like </a:t>
            </a:r>
            <a:r>
              <a:rPr lang="nl-NL" sz="1400" dirty="0" err="1"/>
              <a:t>structure</a:t>
            </a:r>
            <a:endParaRPr lang="nl-NL" sz="1400" dirty="0"/>
          </a:p>
          <a:p>
            <a:pPr lvl="1"/>
            <a:endParaRPr lang="nl-NL" sz="1400" dirty="0"/>
          </a:p>
          <a:p>
            <a:pPr lvl="1"/>
            <a:r>
              <a:rPr lang="nl-NL" sz="1400" dirty="0"/>
              <a:t>Heat </a:t>
            </a:r>
            <a:r>
              <a:rPr lang="nl-NL" sz="1400" dirty="0" err="1"/>
              <a:t>conductivity</a:t>
            </a:r>
            <a:r>
              <a:rPr lang="nl-NL" sz="1400" dirty="0"/>
              <a:t> </a:t>
            </a:r>
            <a:r>
              <a:rPr lang="nl-NL" sz="1400" dirty="0" err="1"/>
              <a:t>adjustible</a:t>
            </a:r>
            <a:r>
              <a:rPr lang="nl-NL" sz="1400" dirty="0"/>
              <a:t> </a:t>
            </a:r>
            <a:r>
              <a:rPr lang="nl-NL" sz="1400" dirty="0" err="1"/>
              <a:t>within</a:t>
            </a:r>
            <a:r>
              <a:rPr lang="nl-NL" sz="1400" dirty="0"/>
              <a:t> </a:t>
            </a:r>
            <a:r>
              <a:rPr lang="nl-NL" sz="1400"/>
              <a:t>a range </a:t>
            </a:r>
            <a:r>
              <a:rPr lang="nl-NL" sz="1400" dirty="0"/>
              <a:t>of 1,0 – 2,0 W/m*K</a:t>
            </a:r>
          </a:p>
        </p:txBody>
      </p:sp>
    </p:spTree>
    <p:extLst>
      <p:ext uri="{BB962C8B-B14F-4D97-AF65-F5344CB8AC3E}">
        <p14:creationId xmlns:p14="http://schemas.microsoft.com/office/powerpoint/2010/main" val="4042683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40821" y="2197475"/>
            <a:ext cx="3662357" cy="2735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50" y="1734028"/>
            <a:ext cx="4947098" cy="3710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50" y="1734028"/>
            <a:ext cx="4947098" cy="3710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47" y="1715007"/>
            <a:ext cx="4908504" cy="368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3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Why Grout?</a:t>
            </a:r>
          </a:p>
          <a:p>
            <a:endParaRPr lang="en-US" dirty="0"/>
          </a:p>
          <a:p>
            <a:pPr lvl="1"/>
            <a:r>
              <a:rPr lang="en-US" dirty="0"/>
              <a:t>To minimize the chance of ground settling after installation of the pipe(s)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To prevent seepage of surface water into a groundwater layer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To protect steel pipes against corrosion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To gain a specific thermal conductivity and/or resistivity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9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tock_new question mark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57400" y="1540927"/>
            <a:ext cx="50292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79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CEBO DRILL-GROUT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Properties</a:t>
            </a:r>
            <a:r>
              <a:rPr lang="nl-NL" dirty="0"/>
              <a:t>;</a:t>
            </a:r>
          </a:p>
          <a:p>
            <a:pPr lvl="1"/>
            <a:r>
              <a:rPr lang="nl-NL" dirty="0"/>
              <a:t>Self hardening suspension</a:t>
            </a:r>
          </a:p>
          <a:p>
            <a:pPr lvl="1"/>
            <a:r>
              <a:rPr lang="nl-NL" dirty="0"/>
              <a:t>Easy to mix and easily pumpable</a:t>
            </a:r>
          </a:p>
          <a:p>
            <a:pPr lvl="1"/>
            <a:r>
              <a:rPr lang="nl-NL" dirty="0"/>
              <a:t>Permeability of 1 x 10</a:t>
            </a:r>
            <a:r>
              <a:rPr lang="en-US" baseline="30000" dirty="0"/>
              <a:t>-9</a:t>
            </a:r>
            <a:endParaRPr lang="nl-NL" dirty="0"/>
          </a:p>
          <a:p>
            <a:pPr lvl="1"/>
            <a:r>
              <a:rPr lang="nl-NL" dirty="0"/>
              <a:t>Completely settled after +/- 28 days</a:t>
            </a:r>
          </a:p>
          <a:p>
            <a:endParaRPr lang="nl-NL" dirty="0"/>
          </a:p>
          <a:p>
            <a:pPr lvl="1"/>
            <a:r>
              <a:rPr lang="nl-NL" dirty="0"/>
              <a:t>To completely fill the annular spaces</a:t>
            </a:r>
          </a:p>
          <a:p>
            <a:endParaRPr lang="nl-NL" dirty="0"/>
          </a:p>
          <a:p>
            <a:r>
              <a:rPr lang="nl-NL" dirty="0" err="1"/>
              <a:t>Recommended</a:t>
            </a:r>
            <a:r>
              <a:rPr lang="nl-NL" dirty="0"/>
              <a:t> treatment</a:t>
            </a:r>
          </a:p>
          <a:p>
            <a:pPr lvl="1"/>
            <a:r>
              <a:rPr lang="nl-NL" dirty="0"/>
              <a:t>160 – 180 kg/m</a:t>
            </a:r>
            <a:r>
              <a:rPr lang="en-US" baseline="30000" dirty="0"/>
              <a:t>3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4587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CEBO DRILL-GROUT PLUS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Properties</a:t>
            </a:r>
            <a:r>
              <a:rPr lang="nl-NL" dirty="0"/>
              <a:t>;</a:t>
            </a:r>
          </a:p>
          <a:p>
            <a:pPr lvl="1"/>
            <a:r>
              <a:rPr lang="nl-NL" dirty="0"/>
              <a:t>Self hardening suspension</a:t>
            </a:r>
          </a:p>
          <a:p>
            <a:pPr lvl="1"/>
            <a:r>
              <a:rPr lang="nl-NL" dirty="0"/>
              <a:t>Easy to mix and easily pumpable</a:t>
            </a:r>
          </a:p>
          <a:p>
            <a:pPr lvl="1"/>
            <a:r>
              <a:rPr lang="nl-NL" dirty="0"/>
              <a:t>Permeability of 1 x 10</a:t>
            </a:r>
            <a:r>
              <a:rPr lang="en-US" baseline="30000" dirty="0"/>
              <a:t>-9</a:t>
            </a:r>
            <a:endParaRPr lang="nl-NL" dirty="0"/>
          </a:p>
          <a:p>
            <a:pPr lvl="1"/>
            <a:r>
              <a:rPr lang="nl-NL" dirty="0"/>
              <a:t>Completely settled after &lt;7 days</a:t>
            </a:r>
          </a:p>
          <a:p>
            <a:endParaRPr lang="nl-NL" dirty="0"/>
          </a:p>
          <a:p>
            <a:pPr lvl="1"/>
            <a:r>
              <a:rPr lang="nl-NL" dirty="0"/>
              <a:t>To completely fill the annular spaces</a:t>
            </a:r>
          </a:p>
          <a:p>
            <a:endParaRPr lang="nl-NL" dirty="0"/>
          </a:p>
          <a:p>
            <a:r>
              <a:rPr lang="nl-NL" dirty="0" err="1"/>
              <a:t>Recommended</a:t>
            </a:r>
            <a:r>
              <a:rPr lang="nl-NL" dirty="0"/>
              <a:t> treatment</a:t>
            </a:r>
          </a:p>
          <a:p>
            <a:pPr lvl="1"/>
            <a:r>
              <a:rPr lang="nl-NL" dirty="0"/>
              <a:t>330 – 350 kg/m</a:t>
            </a:r>
            <a:r>
              <a:rPr lang="en-US" baseline="30000" dirty="0"/>
              <a:t>3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1326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CEBO CONDUCT-GEL 1.0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Properties</a:t>
            </a:r>
            <a:r>
              <a:rPr lang="nl-NL" dirty="0"/>
              <a:t>;</a:t>
            </a:r>
          </a:p>
          <a:p>
            <a:pPr lvl="1"/>
            <a:r>
              <a:rPr lang="nl-NL" dirty="0"/>
              <a:t>Pre-</a:t>
            </a:r>
            <a:r>
              <a:rPr lang="nl-NL" dirty="0" err="1"/>
              <a:t>blended</a:t>
            </a:r>
            <a:r>
              <a:rPr lang="nl-NL" dirty="0"/>
              <a:t> system, </a:t>
            </a:r>
            <a:r>
              <a:rPr lang="nl-NL" dirty="0" err="1"/>
              <a:t>which</a:t>
            </a:r>
            <a:r>
              <a:rPr lang="nl-NL" dirty="0"/>
              <a:t> </a:t>
            </a:r>
            <a:r>
              <a:rPr lang="nl-NL" dirty="0" err="1"/>
              <a:t>provides</a:t>
            </a:r>
            <a:r>
              <a:rPr lang="nl-NL" dirty="0"/>
              <a:t> uniform slurry</a:t>
            </a:r>
          </a:p>
          <a:p>
            <a:pPr lvl="1"/>
            <a:r>
              <a:rPr lang="nl-NL" dirty="0"/>
              <a:t>Easy </a:t>
            </a:r>
            <a:r>
              <a:rPr lang="nl-NL" dirty="0" err="1"/>
              <a:t>to</a:t>
            </a:r>
            <a:r>
              <a:rPr lang="nl-NL" dirty="0"/>
              <a:t> mix, low </a:t>
            </a:r>
            <a:r>
              <a:rPr lang="nl-NL" dirty="0" err="1"/>
              <a:t>pumping</a:t>
            </a:r>
            <a:r>
              <a:rPr lang="nl-NL" dirty="0"/>
              <a:t> </a:t>
            </a:r>
            <a:r>
              <a:rPr lang="nl-NL" dirty="0" err="1"/>
              <a:t>pressures</a:t>
            </a:r>
            <a:endParaRPr lang="nl-NL" dirty="0"/>
          </a:p>
          <a:p>
            <a:pPr lvl="1"/>
            <a:r>
              <a:rPr lang="nl-NL" dirty="0" err="1"/>
              <a:t>Promotes</a:t>
            </a:r>
            <a:r>
              <a:rPr lang="nl-NL" dirty="0"/>
              <a:t> </a:t>
            </a:r>
            <a:r>
              <a:rPr lang="nl-NL" dirty="0" err="1"/>
              <a:t>efficient</a:t>
            </a:r>
            <a:r>
              <a:rPr lang="nl-NL" dirty="0"/>
              <a:t> heat transfer (1,05 </a:t>
            </a:r>
            <a:r>
              <a:rPr lang="en-US" dirty="0"/>
              <a:t>W/m*K</a:t>
            </a:r>
            <a:r>
              <a:rPr lang="nl-NL" dirty="0"/>
              <a:t> or 0,95 </a:t>
            </a:r>
            <a:r>
              <a:rPr lang="en-US" dirty="0"/>
              <a:t>m*K/W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No cement</a:t>
            </a:r>
          </a:p>
          <a:p>
            <a:pPr lvl="1"/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removed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jet </a:t>
            </a:r>
            <a:r>
              <a:rPr lang="nl-NL" dirty="0" err="1"/>
              <a:t>washing</a:t>
            </a:r>
            <a:endParaRPr lang="nl-NL" dirty="0"/>
          </a:p>
          <a:p>
            <a:pPr lvl="1"/>
            <a:r>
              <a:rPr lang="nl-NL" dirty="0"/>
              <a:t>Low </a:t>
            </a:r>
            <a:r>
              <a:rPr lang="nl-NL" dirty="0" err="1"/>
              <a:t>permeability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Recommended</a:t>
            </a:r>
            <a:r>
              <a:rPr lang="nl-NL" dirty="0"/>
              <a:t> treatment</a:t>
            </a:r>
          </a:p>
          <a:p>
            <a:pPr lvl="1"/>
            <a:r>
              <a:rPr lang="nl-NL" dirty="0"/>
              <a:t>175 </a:t>
            </a:r>
            <a:r>
              <a:rPr lang="en-US" dirty="0"/>
              <a:t>kg/m</a:t>
            </a:r>
            <a:r>
              <a:rPr lang="en-US" baseline="30000" dirty="0"/>
              <a:t>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1691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CEBO CONDUCT-GEL 1.3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Properties</a:t>
            </a:r>
            <a:r>
              <a:rPr lang="nl-NL" dirty="0"/>
              <a:t>;</a:t>
            </a:r>
          </a:p>
          <a:p>
            <a:pPr lvl="1"/>
            <a:r>
              <a:rPr lang="nl-NL" dirty="0"/>
              <a:t>Pre-</a:t>
            </a:r>
            <a:r>
              <a:rPr lang="nl-NL" dirty="0" err="1"/>
              <a:t>blended</a:t>
            </a:r>
            <a:r>
              <a:rPr lang="nl-NL" dirty="0"/>
              <a:t> system, </a:t>
            </a:r>
            <a:r>
              <a:rPr lang="nl-NL" dirty="0" err="1"/>
              <a:t>which</a:t>
            </a:r>
            <a:r>
              <a:rPr lang="nl-NL" dirty="0"/>
              <a:t> </a:t>
            </a:r>
            <a:r>
              <a:rPr lang="nl-NL" dirty="0" err="1"/>
              <a:t>provides</a:t>
            </a:r>
            <a:r>
              <a:rPr lang="nl-NL" dirty="0"/>
              <a:t> uniform slurry</a:t>
            </a:r>
          </a:p>
          <a:p>
            <a:pPr lvl="1"/>
            <a:r>
              <a:rPr lang="nl-NL" dirty="0"/>
              <a:t>Easy </a:t>
            </a:r>
            <a:r>
              <a:rPr lang="nl-NL" dirty="0" err="1"/>
              <a:t>to</a:t>
            </a:r>
            <a:r>
              <a:rPr lang="nl-NL" dirty="0"/>
              <a:t> mix, low </a:t>
            </a:r>
            <a:r>
              <a:rPr lang="nl-NL" dirty="0" err="1"/>
              <a:t>pumping</a:t>
            </a:r>
            <a:r>
              <a:rPr lang="nl-NL" dirty="0"/>
              <a:t> </a:t>
            </a:r>
            <a:r>
              <a:rPr lang="nl-NL" dirty="0" err="1"/>
              <a:t>pressures</a:t>
            </a:r>
            <a:endParaRPr lang="nl-NL" dirty="0"/>
          </a:p>
          <a:p>
            <a:pPr lvl="1"/>
            <a:r>
              <a:rPr lang="nl-NL" dirty="0" err="1"/>
              <a:t>Promotes</a:t>
            </a:r>
            <a:r>
              <a:rPr lang="nl-NL" dirty="0"/>
              <a:t> </a:t>
            </a:r>
            <a:r>
              <a:rPr lang="nl-NL" dirty="0" err="1"/>
              <a:t>efficient</a:t>
            </a:r>
            <a:r>
              <a:rPr lang="nl-NL" dirty="0"/>
              <a:t> heat transfer (1,25 </a:t>
            </a:r>
            <a:r>
              <a:rPr lang="en-US" dirty="0"/>
              <a:t>W/m*K</a:t>
            </a:r>
            <a:r>
              <a:rPr lang="nl-NL" dirty="0"/>
              <a:t> or 0,80 m*K/W)</a:t>
            </a:r>
          </a:p>
          <a:p>
            <a:pPr lvl="1"/>
            <a:r>
              <a:rPr lang="nl-NL" dirty="0"/>
              <a:t>No cement</a:t>
            </a:r>
          </a:p>
          <a:p>
            <a:pPr lvl="1"/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removed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jet </a:t>
            </a:r>
            <a:r>
              <a:rPr lang="nl-NL" dirty="0" err="1"/>
              <a:t>washing</a:t>
            </a:r>
            <a:endParaRPr lang="nl-NL" dirty="0"/>
          </a:p>
          <a:p>
            <a:pPr lvl="1"/>
            <a:r>
              <a:rPr lang="nl-NL" dirty="0"/>
              <a:t>Low </a:t>
            </a:r>
            <a:r>
              <a:rPr lang="nl-NL" dirty="0" err="1"/>
              <a:t>permeability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Recommended</a:t>
            </a:r>
            <a:r>
              <a:rPr lang="nl-NL" dirty="0"/>
              <a:t> treatment</a:t>
            </a:r>
          </a:p>
          <a:p>
            <a:pPr lvl="1"/>
            <a:r>
              <a:rPr lang="nl-NL" dirty="0"/>
              <a:t>844 kg + 675 liter water = 1,1 </a:t>
            </a:r>
            <a:r>
              <a:rPr lang="en-US" dirty="0"/>
              <a:t>m</a:t>
            </a:r>
            <a:r>
              <a:rPr lang="en-US" baseline="30000" dirty="0"/>
              <a:t>3 </a:t>
            </a:r>
            <a:r>
              <a:rPr lang="en-US" dirty="0"/>
              <a:t>mixture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4997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CEBO CONDUCT-GEL 1.5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Properties</a:t>
            </a:r>
            <a:r>
              <a:rPr lang="nl-NL" dirty="0"/>
              <a:t>;</a:t>
            </a:r>
          </a:p>
          <a:p>
            <a:pPr lvl="1"/>
            <a:r>
              <a:rPr lang="nl-NL" dirty="0"/>
              <a:t>Pre-</a:t>
            </a:r>
            <a:r>
              <a:rPr lang="nl-NL" dirty="0" err="1"/>
              <a:t>blended</a:t>
            </a:r>
            <a:r>
              <a:rPr lang="nl-NL" dirty="0"/>
              <a:t> system, </a:t>
            </a:r>
            <a:r>
              <a:rPr lang="nl-NL" dirty="0" err="1"/>
              <a:t>which</a:t>
            </a:r>
            <a:r>
              <a:rPr lang="nl-NL" dirty="0"/>
              <a:t> </a:t>
            </a:r>
            <a:r>
              <a:rPr lang="nl-NL" dirty="0" err="1"/>
              <a:t>provides</a:t>
            </a:r>
            <a:r>
              <a:rPr lang="nl-NL" dirty="0"/>
              <a:t> uniform slurry</a:t>
            </a:r>
          </a:p>
          <a:p>
            <a:pPr lvl="1"/>
            <a:r>
              <a:rPr lang="nl-NL" dirty="0"/>
              <a:t>Easy </a:t>
            </a:r>
            <a:r>
              <a:rPr lang="nl-NL" dirty="0" err="1"/>
              <a:t>to</a:t>
            </a:r>
            <a:r>
              <a:rPr lang="nl-NL" dirty="0"/>
              <a:t> mix, low </a:t>
            </a:r>
            <a:r>
              <a:rPr lang="nl-NL" dirty="0" err="1"/>
              <a:t>pumping</a:t>
            </a:r>
            <a:r>
              <a:rPr lang="nl-NL" dirty="0"/>
              <a:t> </a:t>
            </a:r>
            <a:r>
              <a:rPr lang="nl-NL" dirty="0" err="1"/>
              <a:t>pressures</a:t>
            </a:r>
            <a:endParaRPr lang="nl-NL" dirty="0"/>
          </a:p>
          <a:p>
            <a:pPr lvl="1"/>
            <a:r>
              <a:rPr lang="nl-NL" dirty="0" err="1"/>
              <a:t>Promotes</a:t>
            </a:r>
            <a:r>
              <a:rPr lang="nl-NL" dirty="0"/>
              <a:t> </a:t>
            </a:r>
            <a:r>
              <a:rPr lang="nl-NL" dirty="0" err="1"/>
              <a:t>efficient</a:t>
            </a:r>
            <a:r>
              <a:rPr lang="nl-NL" dirty="0"/>
              <a:t> heat transfer (1,43 </a:t>
            </a:r>
            <a:r>
              <a:rPr lang="en-US" dirty="0"/>
              <a:t>W/m*K </a:t>
            </a:r>
            <a:r>
              <a:rPr lang="nl-NL" dirty="0"/>
              <a:t>or 0,70 m*K/W)</a:t>
            </a:r>
          </a:p>
          <a:p>
            <a:pPr lvl="1"/>
            <a:r>
              <a:rPr lang="nl-NL" dirty="0"/>
              <a:t>No cement</a:t>
            </a:r>
          </a:p>
          <a:p>
            <a:pPr lvl="1"/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removed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jet </a:t>
            </a:r>
            <a:r>
              <a:rPr lang="nl-NL" dirty="0" err="1"/>
              <a:t>washing</a:t>
            </a:r>
            <a:endParaRPr lang="nl-NL" dirty="0"/>
          </a:p>
          <a:p>
            <a:pPr lvl="1"/>
            <a:r>
              <a:rPr lang="nl-NL" dirty="0"/>
              <a:t>Low </a:t>
            </a:r>
            <a:r>
              <a:rPr lang="nl-NL" dirty="0" err="1"/>
              <a:t>permeability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Recommended</a:t>
            </a:r>
            <a:r>
              <a:rPr lang="nl-NL" dirty="0"/>
              <a:t> treatment</a:t>
            </a:r>
          </a:p>
          <a:p>
            <a:pPr lvl="1"/>
            <a:r>
              <a:rPr lang="nl-NL" dirty="0"/>
              <a:t>844 kg + 675 liter water = 1,1</a:t>
            </a:r>
            <a:r>
              <a:rPr lang="en-US" dirty="0"/>
              <a:t> m</a:t>
            </a:r>
            <a:r>
              <a:rPr lang="en-US" baseline="30000" dirty="0"/>
              <a:t>3 </a:t>
            </a:r>
            <a:r>
              <a:rPr lang="en-US" dirty="0"/>
              <a:t>mixture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5715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CEBO CONDUCT-GEL 2.0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Properties</a:t>
            </a:r>
            <a:r>
              <a:rPr lang="nl-NL" dirty="0"/>
              <a:t>;</a:t>
            </a:r>
          </a:p>
          <a:p>
            <a:pPr lvl="1"/>
            <a:r>
              <a:rPr lang="nl-NL" dirty="0"/>
              <a:t>Pre-</a:t>
            </a:r>
            <a:r>
              <a:rPr lang="nl-NL" dirty="0" err="1"/>
              <a:t>blended</a:t>
            </a:r>
            <a:r>
              <a:rPr lang="nl-NL" dirty="0"/>
              <a:t> system, </a:t>
            </a:r>
            <a:r>
              <a:rPr lang="nl-NL" dirty="0" err="1"/>
              <a:t>which</a:t>
            </a:r>
            <a:r>
              <a:rPr lang="nl-NL" dirty="0"/>
              <a:t> </a:t>
            </a:r>
            <a:r>
              <a:rPr lang="nl-NL" dirty="0" err="1"/>
              <a:t>provides</a:t>
            </a:r>
            <a:r>
              <a:rPr lang="nl-NL" dirty="0"/>
              <a:t> uniform slurry</a:t>
            </a:r>
          </a:p>
          <a:p>
            <a:pPr lvl="1"/>
            <a:r>
              <a:rPr lang="nl-NL" dirty="0"/>
              <a:t>Easy </a:t>
            </a:r>
            <a:r>
              <a:rPr lang="nl-NL" dirty="0" err="1"/>
              <a:t>to</a:t>
            </a:r>
            <a:r>
              <a:rPr lang="nl-NL" dirty="0"/>
              <a:t> mix, low </a:t>
            </a:r>
            <a:r>
              <a:rPr lang="nl-NL" dirty="0" err="1"/>
              <a:t>pumping</a:t>
            </a:r>
            <a:r>
              <a:rPr lang="nl-NL" dirty="0"/>
              <a:t> </a:t>
            </a:r>
            <a:r>
              <a:rPr lang="nl-NL" dirty="0" err="1"/>
              <a:t>pressures</a:t>
            </a:r>
            <a:endParaRPr lang="nl-NL" dirty="0"/>
          </a:p>
          <a:p>
            <a:pPr lvl="1"/>
            <a:r>
              <a:rPr lang="nl-NL" dirty="0" err="1"/>
              <a:t>Promotes</a:t>
            </a:r>
            <a:r>
              <a:rPr lang="nl-NL" dirty="0"/>
              <a:t> </a:t>
            </a:r>
            <a:r>
              <a:rPr lang="nl-NL" dirty="0" err="1"/>
              <a:t>efficient</a:t>
            </a:r>
            <a:r>
              <a:rPr lang="nl-NL" dirty="0"/>
              <a:t> heat transfer (2,0 </a:t>
            </a:r>
            <a:r>
              <a:rPr lang="en-US" dirty="0"/>
              <a:t>W/m*K</a:t>
            </a:r>
            <a:r>
              <a:rPr lang="nl-NL" dirty="0"/>
              <a:t> or 0,50 m*K/W)</a:t>
            </a:r>
          </a:p>
          <a:p>
            <a:pPr lvl="1"/>
            <a:r>
              <a:rPr lang="nl-NL" dirty="0"/>
              <a:t>No cement</a:t>
            </a:r>
          </a:p>
          <a:p>
            <a:pPr lvl="1"/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removed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jet </a:t>
            </a:r>
            <a:r>
              <a:rPr lang="nl-NL" dirty="0" err="1"/>
              <a:t>washing</a:t>
            </a:r>
            <a:endParaRPr lang="nl-NL" dirty="0"/>
          </a:p>
          <a:p>
            <a:pPr lvl="1"/>
            <a:r>
              <a:rPr lang="nl-NL" dirty="0"/>
              <a:t>Low </a:t>
            </a:r>
            <a:r>
              <a:rPr lang="nl-NL" dirty="0" err="1"/>
              <a:t>permeability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Recommended</a:t>
            </a:r>
            <a:r>
              <a:rPr lang="nl-NL" dirty="0"/>
              <a:t> treatment</a:t>
            </a:r>
          </a:p>
          <a:p>
            <a:pPr lvl="1"/>
            <a:r>
              <a:rPr lang="nl-NL" dirty="0"/>
              <a:t>844 kg + 675 liter water = 1,1</a:t>
            </a:r>
            <a:r>
              <a:rPr lang="en-US" dirty="0"/>
              <a:t> m</a:t>
            </a:r>
            <a:r>
              <a:rPr lang="en-US" baseline="30000" dirty="0"/>
              <a:t>3 </a:t>
            </a:r>
            <a:r>
              <a:rPr lang="en-US" dirty="0"/>
              <a:t>mixture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7214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Settlement of ground after installation of the product pipe(s)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82" y="1680210"/>
            <a:ext cx="4992624" cy="37444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585" y="1680210"/>
            <a:ext cx="6630830" cy="37444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76" y="1680210"/>
            <a:ext cx="5610849" cy="3742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78135"/>
            <a:ext cx="4636294" cy="35647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26"/>
          <a:stretch/>
        </p:blipFill>
        <p:spPr>
          <a:xfrm>
            <a:off x="4043362" y="2266141"/>
            <a:ext cx="4471988" cy="3340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06"/>
          <a:stretch/>
        </p:blipFill>
        <p:spPr>
          <a:xfrm>
            <a:off x="1669252" y="1805083"/>
            <a:ext cx="4471988" cy="17545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85" y="2106049"/>
            <a:ext cx="6648555" cy="29580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87" y="1678135"/>
            <a:ext cx="6783044" cy="3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5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307" y="1754467"/>
            <a:ext cx="4812314" cy="35434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170" y="1754466"/>
            <a:ext cx="4724589" cy="3543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00" y="1797140"/>
            <a:ext cx="4724590" cy="35434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238" y="1797140"/>
            <a:ext cx="4724591" cy="3543443"/>
          </a:xfrm>
          <a:prstGeom prst="rect">
            <a:avLst/>
          </a:prstGeom>
        </p:spPr>
      </p:pic>
      <p:sp>
        <p:nvSpPr>
          <p:cNvPr id="9" name="Rectangle 8">
            <a:hlinkClick r:id="" action="ppaction://customshow?id=0&amp;return=true"/>
            <a:extLst>
              <a:ext uri="{FF2B5EF4-FFF2-40B4-BE49-F238E27FC236}">
                <a16:creationId xmlns:a16="http://schemas.microsoft.com/office/drawing/2014/main" id="{D19F1E52-A30D-4598-81F4-A77A14885C39}"/>
              </a:ext>
            </a:extLst>
          </p:cNvPr>
          <p:cNvSpPr/>
          <p:nvPr/>
        </p:nvSpPr>
        <p:spPr>
          <a:xfrm>
            <a:off x="6532474" y="1797140"/>
            <a:ext cx="2227351" cy="508607"/>
          </a:xfrm>
          <a:prstGeom prst="rect">
            <a:avLst/>
          </a:prstGeom>
          <a:solidFill>
            <a:srgbClr val="D71921"/>
          </a:solidFill>
          <a:ln>
            <a:solidFill>
              <a:srgbClr val="D71921"/>
            </a:solidFill>
          </a:ln>
        </p:spPr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CEBO DRILL-GROUT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hlinkClick r:id="" action="ppaction://customshow?id=1&amp;return=true"/>
            <a:extLst>
              <a:ext uri="{FF2B5EF4-FFF2-40B4-BE49-F238E27FC236}">
                <a16:creationId xmlns:a16="http://schemas.microsoft.com/office/drawing/2014/main" id="{FE32600D-7AD5-4214-99DD-C7D27EFEF385}"/>
              </a:ext>
            </a:extLst>
          </p:cNvPr>
          <p:cNvSpPr/>
          <p:nvPr/>
        </p:nvSpPr>
        <p:spPr>
          <a:xfrm>
            <a:off x="6532473" y="2603983"/>
            <a:ext cx="2227351" cy="508607"/>
          </a:xfrm>
          <a:prstGeom prst="rect">
            <a:avLst/>
          </a:prstGeom>
          <a:solidFill>
            <a:srgbClr val="D71921"/>
          </a:solidFill>
          <a:ln>
            <a:solidFill>
              <a:srgbClr val="D71921"/>
            </a:solidFill>
          </a:ln>
        </p:spPr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CEBO DRILL-GROUT PLUS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787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D7C65-0CE6-4A46-9BA0-5C7BB4003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Grouting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7E128-F301-4880-8F2C-784A26194E3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5288" y="1296988"/>
            <a:ext cx="8364537" cy="451345"/>
          </a:xfrm>
        </p:spPr>
        <p:txBody>
          <a:bodyPr/>
          <a:lstStyle/>
          <a:p>
            <a:r>
              <a:rPr lang="en-US" dirty="0"/>
              <a:t>Installation of grout using an injection pipe</a:t>
            </a:r>
            <a:endParaRPr lang="nl-N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07667F-07D2-448F-811D-3E86CF37D374}"/>
              </a:ext>
            </a:extLst>
          </p:cNvPr>
          <p:cNvSpPr/>
          <p:nvPr/>
        </p:nvSpPr>
        <p:spPr>
          <a:xfrm>
            <a:off x="487903" y="3104527"/>
            <a:ext cx="8168193" cy="1781623"/>
          </a:xfrm>
          <a:prstGeom prst="rect">
            <a:avLst/>
          </a:prstGeom>
          <a:solidFill>
            <a:srgbClr val="843C0C"/>
          </a:solidFill>
        </p:spPr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Ground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538B62-D8D0-4185-AB08-AAFD9FE7D7F9}"/>
              </a:ext>
            </a:extLst>
          </p:cNvPr>
          <p:cNvSpPr/>
          <p:nvPr/>
        </p:nvSpPr>
        <p:spPr>
          <a:xfrm>
            <a:off x="487903" y="3104527"/>
            <a:ext cx="8168193" cy="1052347"/>
          </a:xfrm>
          <a:custGeom>
            <a:avLst/>
            <a:gdLst>
              <a:gd name="connsiteX0" fmla="*/ 0 w 7231053"/>
              <a:gd name="connsiteY0" fmla="*/ 0 h 823631"/>
              <a:gd name="connsiteX1" fmla="*/ 1475382 w 7231053"/>
              <a:gd name="connsiteY1" fmla="*/ 734886 h 823631"/>
              <a:gd name="connsiteX2" fmla="*/ 5475180 w 7231053"/>
              <a:gd name="connsiteY2" fmla="*/ 729276 h 823631"/>
              <a:gd name="connsiteX3" fmla="*/ 7231053 w 7231053"/>
              <a:gd name="connsiteY3" fmla="*/ 0 h 82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1053" h="823631">
                <a:moveTo>
                  <a:pt x="0" y="0"/>
                </a:moveTo>
                <a:cubicBezTo>
                  <a:pt x="281426" y="306670"/>
                  <a:pt x="562852" y="613340"/>
                  <a:pt x="1475382" y="734886"/>
                </a:cubicBezTo>
                <a:cubicBezTo>
                  <a:pt x="2387912" y="856432"/>
                  <a:pt x="4515902" y="851757"/>
                  <a:pt x="5475180" y="729276"/>
                </a:cubicBezTo>
                <a:cubicBezTo>
                  <a:pt x="6434458" y="606795"/>
                  <a:pt x="6832755" y="303397"/>
                  <a:pt x="7231053" y="0"/>
                </a:cubicBezTo>
              </a:path>
            </a:pathLst>
          </a:custGeom>
          <a:solidFill>
            <a:schemeClr val="bg1"/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872BA6-E502-4BE0-B144-0E18B63E6AD9}"/>
              </a:ext>
            </a:extLst>
          </p:cNvPr>
          <p:cNvSpPr/>
          <p:nvPr/>
        </p:nvSpPr>
        <p:spPr>
          <a:xfrm>
            <a:off x="864062" y="2692712"/>
            <a:ext cx="7231053" cy="823631"/>
          </a:xfrm>
          <a:custGeom>
            <a:avLst/>
            <a:gdLst>
              <a:gd name="connsiteX0" fmla="*/ 0 w 7231053"/>
              <a:gd name="connsiteY0" fmla="*/ 0 h 823631"/>
              <a:gd name="connsiteX1" fmla="*/ 1475382 w 7231053"/>
              <a:gd name="connsiteY1" fmla="*/ 734886 h 823631"/>
              <a:gd name="connsiteX2" fmla="*/ 5475180 w 7231053"/>
              <a:gd name="connsiteY2" fmla="*/ 729276 h 823631"/>
              <a:gd name="connsiteX3" fmla="*/ 7231053 w 7231053"/>
              <a:gd name="connsiteY3" fmla="*/ 0 h 82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1053" h="823631">
                <a:moveTo>
                  <a:pt x="0" y="0"/>
                </a:moveTo>
                <a:cubicBezTo>
                  <a:pt x="281426" y="306670"/>
                  <a:pt x="562852" y="613340"/>
                  <a:pt x="1475382" y="734886"/>
                </a:cubicBezTo>
                <a:cubicBezTo>
                  <a:pt x="2387912" y="856432"/>
                  <a:pt x="4515902" y="851757"/>
                  <a:pt x="5475180" y="729276"/>
                </a:cubicBezTo>
                <a:cubicBezTo>
                  <a:pt x="6434458" y="606795"/>
                  <a:pt x="6832755" y="303397"/>
                  <a:pt x="7231053" y="0"/>
                </a:cubicBezTo>
              </a:path>
            </a:pathLst>
          </a:custGeom>
          <a:solidFill>
            <a:srgbClr val="843C0C"/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Ground</a:t>
            </a:r>
            <a:endParaRPr lang="nl-N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438EEC7-FD11-445B-A589-558984E25DCC}"/>
              </a:ext>
            </a:extLst>
          </p:cNvPr>
          <p:cNvSpPr/>
          <p:nvPr/>
        </p:nvSpPr>
        <p:spPr>
          <a:xfrm>
            <a:off x="487903" y="2641428"/>
            <a:ext cx="8095266" cy="1103631"/>
          </a:xfrm>
          <a:custGeom>
            <a:avLst/>
            <a:gdLst>
              <a:gd name="connsiteX0" fmla="*/ 0 w 7231053"/>
              <a:gd name="connsiteY0" fmla="*/ 0 h 823631"/>
              <a:gd name="connsiteX1" fmla="*/ 1475382 w 7231053"/>
              <a:gd name="connsiteY1" fmla="*/ 734886 h 823631"/>
              <a:gd name="connsiteX2" fmla="*/ 5475180 w 7231053"/>
              <a:gd name="connsiteY2" fmla="*/ 729276 h 823631"/>
              <a:gd name="connsiteX3" fmla="*/ 7231053 w 7231053"/>
              <a:gd name="connsiteY3" fmla="*/ 0 h 82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1053" h="823631">
                <a:moveTo>
                  <a:pt x="0" y="0"/>
                </a:moveTo>
                <a:cubicBezTo>
                  <a:pt x="281426" y="306670"/>
                  <a:pt x="562852" y="613340"/>
                  <a:pt x="1475382" y="734886"/>
                </a:cubicBezTo>
                <a:cubicBezTo>
                  <a:pt x="2387912" y="856432"/>
                  <a:pt x="4515902" y="851757"/>
                  <a:pt x="5475180" y="729276"/>
                </a:cubicBezTo>
                <a:cubicBezTo>
                  <a:pt x="6434458" y="606795"/>
                  <a:pt x="6832755" y="303397"/>
                  <a:pt x="7231053" y="0"/>
                </a:cubicBezTo>
              </a:path>
            </a:pathLst>
          </a:custGeom>
          <a:ln w="409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Product pipe</a:t>
            </a:r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F1BB036-E4A8-4415-A721-D179796ACC48}"/>
              </a:ext>
            </a:extLst>
          </p:cNvPr>
          <p:cNvSpPr/>
          <p:nvPr/>
        </p:nvSpPr>
        <p:spPr>
          <a:xfrm>
            <a:off x="465764" y="2598204"/>
            <a:ext cx="2030753" cy="1093914"/>
          </a:xfrm>
          <a:custGeom>
            <a:avLst/>
            <a:gdLst>
              <a:gd name="connsiteX0" fmla="*/ 0 w 2030753"/>
              <a:gd name="connsiteY0" fmla="*/ 0 h 1093914"/>
              <a:gd name="connsiteX1" fmla="*/ 908790 w 2030753"/>
              <a:gd name="connsiteY1" fmla="*/ 790984 h 1093914"/>
              <a:gd name="connsiteX2" fmla="*/ 2030753 w 2030753"/>
              <a:gd name="connsiteY2" fmla="*/ 1093914 h 109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0753" h="1093914">
                <a:moveTo>
                  <a:pt x="0" y="0"/>
                </a:moveTo>
                <a:cubicBezTo>
                  <a:pt x="285165" y="304332"/>
                  <a:pt x="570331" y="608665"/>
                  <a:pt x="908790" y="790984"/>
                </a:cubicBezTo>
                <a:cubicBezTo>
                  <a:pt x="1247249" y="973303"/>
                  <a:pt x="1639001" y="1033608"/>
                  <a:pt x="2030753" y="1093914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A784483-E4DA-47AE-BEE4-F74F3B610228}"/>
              </a:ext>
            </a:extLst>
          </p:cNvPr>
          <p:cNvSpPr/>
          <p:nvPr/>
        </p:nvSpPr>
        <p:spPr>
          <a:xfrm flipH="1">
            <a:off x="6373534" y="2527069"/>
            <a:ext cx="2304700" cy="1103631"/>
          </a:xfrm>
          <a:custGeom>
            <a:avLst/>
            <a:gdLst>
              <a:gd name="connsiteX0" fmla="*/ 0 w 2030753"/>
              <a:gd name="connsiteY0" fmla="*/ 0 h 1093914"/>
              <a:gd name="connsiteX1" fmla="*/ 908790 w 2030753"/>
              <a:gd name="connsiteY1" fmla="*/ 790984 h 1093914"/>
              <a:gd name="connsiteX2" fmla="*/ 2030753 w 2030753"/>
              <a:gd name="connsiteY2" fmla="*/ 1093914 h 109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0753" h="1093914">
                <a:moveTo>
                  <a:pt x="0" y="0"/>
                </a:moveTo>
                <a:cubicBezTo>
                  <a:pt x="285165" y="304332"/>
                  <a:pt x="570331" y="608665"/>
                  <a:pt x="908790" y="790984"/>
                </a:cubicBezTo>
                <a:cubicBezTo>
                  <a:pt x="1247249" y="973303"/>
                  <a:pt x="1639001" y="1033608"/>
                  <a:pt x="2030753" y="1093914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082172-9D1B-4573-9250-DB2FEF0B98ED}"/>
              </a:ext>
            </a:extLst>
          </p:cNvPr>
          <p:cNvSpPr txBox="1"/>
          <p:nvPr/>
        </p:nvSpPr>
        <p:spPr>
          <a:xfrm>
            <a:off x="180975" y="1888115"/>
            <a:ext cx="187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800" dirty="0"/>
              <a:t>Injection pipe</a:t>
            </a:r>
            <a:endParaRPr lang="nl-NL" sz="1800" dirty="0" err="1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D980151-66AC-4D82-93A1-BEBB20F65E73}"/>
              </a:ext>
            </a:extLst>
          </p:cNvPr>
          <p:cNvCxnSpPr>
            <a:cxnSpLocks/>
          </p:cNvCxnSpPr>
          <p:nvPr/>
        </p:nvCxnSpPr>
        <p:spPr>
          <a:xfrm flipH="1">
            <a:off x="456239" y="2201038"/>
            <a:ext cx="124786" cy="3685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F8C8CCB-A13E-4741-B55E-A95A8F6212D6}"/>
              </a:ext>
            </a:extLst>
          </p:cNvPr>
          <p:cNvSpPr txBox="1"/>
          <p:nvPr/>
        </p:nvSpPr>
        <p:spPr>
          <a:xfrm>
            <a:off x="7353300" y="1772214"/>
            <a:ext cx="187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800" dirty="0"/>
              <a:t>Injection pipe</a:t>
            </a:r>
            <a:endParaRPr lang="nl-NL" sz="1800" dirty="0" err="1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134CD4B-5AED-4BAA-A23A-AD951B83D4C1}"/>
              </a:ext>
            </a:extLst>
          </p:cNvPr>
          <p:cNvCxnSpPr>
            <a:cxnSpLocks/>
          </p:cNvCxnSpPr>
          <p:nvPr/>
        </p:nvCxnSpPr>
        <p:spPr>
          <a:xfrm>
            <a:off x="8535361" y="2121459"/>
            <a:ext cx="142873" cy="3685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353E8A2-D510-4CAD-B9BD-987A8F4EE4DF}"/>
              </a:ext>
            </a:extLst>
          </p:cNvPr>
          <p:cNvSpPr/>
          <p:nvPr/>
        </p:nvSpPr>
        <p:spPr>
          <a:xfrm>
            <a:off x="667719" y="2834905"/>
            <a:ext cx="7735634" cy="978988"/>
          </a:xfrm>
          <a:custGeom>
            <a:avLst/>
            <a:gdLst>
              <a:gd name="connsiteX0" fmla="*/ 0 w 7231053"/>
              <a:gd name="connsiteY0" fmla="*/ 0 h 823631"/>
              <a:gd name="connsiteX1" fmla="*/ 1475382 w 7231053"/>
              <a:gd name="connsiteY1" fmla="*/ 734886 h 823631"/>
              <a:gd name="connsiteX2" fmla="*/ 5475180 w 7231053"/>
              <a:gd name="connsiteY2" fmla="*/ 729276 h 823631"/>
              <a:gd name="connsiteX3" fmla="*/ 7231053 w 7231053"/>
              <a:gd name="connsiteY3" fmla="*/ 0 h 82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1053" h="823631">
                <a:moveTo>
                  <a:pt x="0" y="0"/>
                </a:moveTo>
                <a:cubicBezTo>
                  <a:pt x="281426" y="306670"/>
                  <a:pt x="562852" y="613340"/>
                  <a:pt x="1475382" y="734886"/>
                </a:cubicBezTo>
                <a:cubicBezTo>
                  <a:pt x="2387912" y="856432"/>
                  <a:pt x="4515902" y="851757"/>
                  <a:pt x="5475180" y="729276"/>
                </a:cubicBezTo>
                <a:cubicBezTo>
                  <a:pt x="6434458" y="606795"/>
                  <a:pt x="6832755" y="303397"/>
                  <a:pt x="7231053" y="0"/>
                </a:cubicBezTo>
              </a:path>
            </a:pathLst>
          </a:custGeom>
          <a:ln w="612775">
            <a:solidFill>
              <a:srgbClr val="FF99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5C1D94F-6650-454A-86F2-3976A0E6A6F9}"/>
              </a:ext>
            </a:extLst>
          </p:cNvPr>
          <p:cNvSpPr/>
          <p:nvPr/>
        </p:nvSpPr>
        <p:spPr>
          <a:xfrm>
            <a:off x="816228" y="3387956"/>
            <a:ext cx="7438616" cy="785653"/>
          </a:xfrm>
          <a:custGeom>
            <a:avLst/>
            <a:gdLst>
              <a:gd name="connsiteX0" fmla="*/ 0 w 7438616"/>
              <a:gd name="connsiteY0" fmla="*/ 34032 h 785653"/>
              <a:gd name="connsiteX1" fmla="*/ 0 w 7438616"/>
              <a:gd name="connsiteY1" fmla="*/ 34032 h 785653"/>
              <a:gd name="connsiteX2" fmla="*/ 44879 w 7438616"/>
              <a:gd name="connsiteY2" fmla="*/ 95740 h 785653"/>
              <a:gd name="connsiteX3" fmla="*/ 61708 w 7438616"/>
              <a:gd name="connsiteY3" fmla="*/ 106959 h 785653"/>
              <a:gd name="connsiteX4" fmla="*/ 95367 w 7438616"/>
              <a:gd name="connsiteY4" fmla="*/ 140618 h 785653"/>
              <a:gd name="connsiteX5" fmla="*/ 112197 w 7438616"/>
              <a:gd name="connsiteY5" fmla="*/ 151838 h 785653"/>
              <a:gd name="connsiteX6" fmla="*/ 168295 w 7438616"/>
              <a:gd name="connsiteY6" fmla="*/ 185497 h 785653"/>
              <a:gd name="connsiteX7" fmla="*/ 201954 w 7438616"/>
              <a:gd name="connsiteY7" fmla="*/ 219156 h 785653"/>
              <a:gd name="connsiteX8" fmla="*/ 218783 w 7438616"/>
              <a:gd name="connsiteY8" fmla="*/ 235985 h 785653"/>
              <a:gd name="connsiteX9" fmla="*/ 230003 w 7438616"/>
              <a:gd name="connsiteY9" fmla="*/ 252815 h 785653"/>
              <a:gd name="connsiteX10" fmla="*/ 263662 w 7438616"/>
              <a:gd name="connsiteY10" fmla="*/ 275254 h 785653"/>
              <a:gd name="connsiteX11" fmla="*/ 280491 w 7438616"/>
              <a:gd name="connsiteY11" fmla="*/ 292083 h 785653"/>
              <a:gd name="connsiteX12" fmla="*/ 314150 w 7438616"/>
              <a:gd name="connsiteY12" fmla="*/ 303303 h 785653"/>
              <a:gd name="connsiteX13" fmla="*/ 330979 w 7438616"/>
              <a:gd name="connsiteY13" fmla="*/ 308913 h 785653"/>
              <a:gd name="connsiteX14" fmla="*/ 364638 w 7438616"/>
              <a:gd name="connsiteY14" fmla="*/ 320132 h 785653"/>
              <a:gd name="connsiteX15" fmla="*/ 381468 w 7438616"/>
              <a:gd name="connsiteY15" fmla="*/ 325742 h 785653"/>
              <a:gd name="connsiteX16" fmla="*/ 415127 w 7438616"/>
              <a:gd name="connsiteY16" fmla="*/ 348181 h 785653"/>
              <a:gd name="connsiteX17" fmla="*/ 431956 w 7438616"/>
              <a:gd name="connsiteY17" fmla="*/ 353791 h 785653"/>
              <a:gd name="connsiteX18" fmla="*/ 448786 w 7438616"/>
              <a:gd name="connsiteY18" fmla="*/ 365011 h 785653"/>
              <a:gd name="connsiteX19" fmla="*/ 465615 w 7438616"/>
              <a:gd name="connsiteY19" fmla="*/ 370621 h 785653"/>
              <a:gd name="connsiteX20" fmla="*/ 499274 w 7438616"/>
              <a:gd name="connsiteY20" fmla="*/ 387450 h 785653"/>
              <a:gd name="connsiteX21" fmla="*/ 538543 w 7438616"/>
              <a:gd name="connsiteY21" fmla="*/ 393060 h 785653"/>
              <a:gd name="connsiteX22" fmla="*/ 555372 w 7438616"/>
              <a:gd name="connsiteY22" fmla="*/ 409889 h 785653"/>
              <a:gd name="connsiteX23" fmla="*/ 589031 w 7438616"/>
              <a:gd name="connsiteY23" fmla="*/ 421109 h 785653"/>
              <a:gd name="connsiteX24" fmla="*/ 622690 w 7438616"/>
              <a:gd name="connsiteY24" fmla="*/ 437938 h 785653"/>
              <a:gd name="connsiteX25" fmla="*/ 656349 w 7438616"/>
              <a:gd name="connsiteY25" fmla="*/ 454768 h 785653"/>
              <a:gd name="connsiteX26" fmla="*/ 673178 w 7438616"/>
              <a:gd name="connsiteY26" fmla="*/ 465988 h 785653"/>
              <a:gd name="connsiteX27" fmla="*/ 723666 w 7438616"/>
              <a:gd name="connsiteY27" fmla="*/ 477207 h 785653"/>
              <a:gd name="connsiteX28" fmla="*/ 762935 w 7438616"/>
              <a:gd name="connsiteY28" fmla="*/ 488427 h 785653"/>
              <a:gd name="connsiteX29" fmla="*/ 807814 w 7438616"/>
              <a:gd name="connsiteY29" fmla="*/ 499646 h 785653"/>
              <a:gd name="connsiteX30" fmla="*/ 841473 w 7438616"/>
              <a:gd name="connsiteY30" fmla="*/ 510866 h 785653"/>
              <a:gd name="connsiteX31" fmla="*/ 886351 w 7438616"/>
              <a:gd name="connsiteY31" fmla="*/ 527696 h 785653"/>
              <a:gd name="connsiteX32" fmla="*/ 908790 w 7438616"/>
              <a:gd name="connsiteY32" fmla="*/ 533305 h 785653"/>
              <a:gd name="connsiteX33" fmla="*/ 981718 w 7438616"/>
              <a:gd name="connsiteY33" fmla="*/ 544525 h 785653"/>
              <a:gd name="connsiteX34" fmla="*/ 1004157 w 7438616"/>
              <a:gd name="connsiteY34" fmla="*/ 555745 h 785653"/>
              <a:gd name="connsiteX35" fmla="*/ 1020987 w 7438616"/>
              <a:gd name="connsiteY35" fmla="*/ 561354 h 785653"/>
              <a:gd name="connsiteX36" fmla="*/ 1037816 w 7438616"/>
              <a:gd name="connsiteY36" fmla="*/ 578184 h 785653"/>
              <a:gd name="connsiteX37" fmla="*/ 1065865 w 7438616"/>
              <a:gd name="connsiteY37" fmla="*/ 583794 h 785653"/>
              <a:gd name="connsiteX38" fmla="*/ 1144403 w 7438616"/>
              <a:gd name="connsiteY38" fmla="*/ 606233 h 785653"/>
              <a:gd name="connsiteX39" fmla="*/ 1200501 w 7438616"/>
              <a:gd name="connsiteY39" fmla="*/ 611843 h 785653"/>
              <a:gd name="connsiteX40" fmla="*/ 1222940 w 7438616"/>
              <a:gd name="connsiteY40" fmla="*/ 617453 h 785653"/>
              <a:gd name="connsiteX41" fmla="*/ 1267819 w 7438616"/>
              <a:gd name="connsiteY41" fmla="*/ 628672 h 785653"/>
              <a:gd name="connsiteX42" fmla="*/ 1307087 w 7438616"/>
              <a:gd name="connsiteY42" fmla="*/ 645502 h 785653"/>
              <a:gd name="connsiteX43" fmla="*/ 1424893 w 7438616"/>
              <a:gd name="connsiteY43" fmla="*/ 656721 h 785653"/>
              <a:gd name="connsiteX44" fmla="*/ 1464162 w 7438616"/>
              <a:gd name="connsiteY44" fmla="*/ 662331 h 785653"/>
              <a:gd name="connsiteX45" fmla="*/ 1480992 w 7438616"/>
              <a:gd name="connsiteY45" fmla="*/ 667941 h 785653"/>
              <a:gd name="connsiteX46" fmla="*/ 1615627 w 7438616"/>
              <a:gd name="connsiteY46" fmla="*/ 679161 h 785653"/>
              <a:gd name="connsiteX47" fmla="*/ 1649286 w 7438616"/>
              <a:gd name="connsiteY47" fmla="*/ 690380 h 785653"/>
              <a:gd name="connsiteX48" fmla="*/ 1688555 w 7438616"/>
              <a:gd name="connsiteY48" fmla="*/ 701600 h 785653"/>
              <a:gd name="connsiteX49" fmla="*/ 1918557 w 7438616"/>
              <a:gd name="connsiteY49" fmla="*/ 707210 h 785653"/>
              <a:gd name="connsiteX50" fmla="*/ 1980265 w 7438616"/>
              <a:gd name="connsiteY50" fmla="*/ 712819 h 785653"/>
              <a:gd name="connsiteX51" fmla="*/ 1997095 w 7438616"/>
              <a:gd name="connsiteY51" fmla="*/ 718429 h 785653"/>
              <a:gd name="connsiteX52" fmla="*/ 2159779 w 7438616"/>
              <a:gd name="connsiteY52" fmla="*/ 724039 h 785653"/>
              <a:gd name="connsiteX53" fmla="*/ 2496368 w 7438616"/>
              <a:gd name="connsiteY53" fmla="*/ 735259 h 785653"/>
              <a:gd name="connsiteX54" fmla="*/ 2541247 w 7438616"/>
              <a:gd name="connsiteY54" fmla="*/ 740869 h 785653"/>
              <a:gd name="connsiteX55" fmla="*/ 2631004 w 7438616"/>
              <a:gd name="connsiteY55" fmla="*/ 746478 h 785653"/>
              <a:gd name="connsiteX56" fmla="*/ 2709541 w 7438616"/>
              <a:gd name="connsiteY56" fmla="*/ 757698 h 785653"/>
              <a:gd name="connsiteX57" fmla="*/ 2933934 w 7438616"/>
              <a:gd name="connsiteY57" fmla="*/ 763308 h 785653"/>
              <a:gd name="connsiteX58" fmla="*/ 3455647 w 7438616"/>
              <a:gd name="connsiteY58" fmla="*/ 757698 h 785653"/>
              <a:gd name="connsiteX59" fmla="*/ 4246631 w 7438616"/>
              <a:gd name="connsiteY59" fmla="*/ 757698 h 785653"/>
              <a:gd name="connsiteX60" fmla="*/ 4269070 w 7438616"/>
              <a:gd name="connsiteY60" fmla="*/ 752088 h 785653"/>
              <a:gd name="connsiteX61" fmla="*/ 4308339 w 7438616"/>
              <a:gd name="connsiteY61" fmla="*/ 746478 h 785653"/>
              <a:gd name="connsiteX62" fmla="*/ 5071274 w 7438616"/>
              <a:gd name="connsiteY62" fmla="*/ 740869 h 785653"/>
              <a:gd name="connsiteX63" fmla="*/ 5088103 w 7438616"/>
              <a:gd name="connsiteY63" fmla="*/ 735259 h 785653"/>
              <a:gd name="connsiteX64" fmla="*/ 5110543 w 7438616"/>
              <a:gd name="connsiteY64" fmla="*/ 729649 h 785653"/>
              <a:gd name="connsiteX65" fmla="*/ 5127372 w 7438616"/>
              <a:gd name="connsiteY65" fmla="*/ 718429 h 785653"/>
              <a:gd name="connsiteX66" fmla="*/ 5183470 w 7438616"/>
              <a:gd name="connsiteY66" fmla="*/ 712819 h 785653"/>
              <a:gd name="connsiteX67" fmla="*/ 5318106 w 7438616"/>
              <a:gd name="connsiteY67" fmla="*/ 695990 h 785653"/>
              <a:gd name="connsiteX68" fmla="*/ 5419082 w 7438616"/>
              <a:gd name="connsiteY68" fmla="*/ 690380 h 785653"/>
              <a:gd name="connsiteX69" fmla="*/ 5435912 w 7438616"/>
              <a:gd name="connsiteY69" fmla="*/ 684770 h 785653"/>
              <a:gd name="connsiteX70" fmla="*/ 5738842 w 7438616"/>
              <a:gd name="connsiteY70" fmla="*/ 673551 h 785653"/>
              <a:gd name="connsiteX71" fmla="*/ 5789330 w 7438616"/>
              <a:gd name="connsiteY71" fmla="*/ 656721 h 785653"/>
              <a:gd name="connsiteX72" fmla="*/ 5828599 w 7438616"/>
              <a:gd name="connsiteY72" fmla="*/ 645502 h 785653"/>
              <a:gd name="connsiteX73" fmla="*/ 5856648 w 7438616"/>
              <a:gd name="connsiteY73" fmla="*/ 634282 h 785653"/>
              <a:gd name="connsiteX74" fmla="*/ 5957625 w 7438616"/>
              <a:gd name="connsiteY74" fmla="*/ 628672 h 785653"/>
              <a:gd name="connsiteX75" fmla="*/ 6064211 w 7438616"/>
              <a:gd name="connsiteY75" fmla="*/ 617453 h 785653"/>
              <a:gd name="connsiteX76" fmla="*/ 6120309 w 7438616"/>
              <a:gd name="connsiteY76" fmla="*/ 611843 h 785653"/>
              <a:gd name="connsiteX77" fmla="*/ 6187627 w 7438616"/>
              <a:gd name="connsiteY77" fmla="*/ 595013 h 785653"/>
              <a:gd name="connsiteX78" fmla="*/ 6204457 w 7438616"/>
              <a:gd name="connsiteY78" fmla="*/ 583794 h 785653"/>
              <a:gd name="connsiteX79" fmla="*/ 6221286 w 7438616"/>
              <a:gd name="connsiteY79" fmla="*/ 578184 h 785653"/>
              <a:gd name="connsiteX80" fmla="*/ 6299824 w 7438616"/>
              <a:gd name="connsiteY80" fmla="*/ 566964 h 785653"/>
              <a:gd name="connsiteX81" fmla="*/ 6344702 w 7438616"/>
              <a:gd name="connsiteY81" fmla="*/ 555745 h 785653"/>
              <a:gd name="connsiteX82" fmla="*/ 6383971 w 7438616"/>
              <a:gd name="connsiteY82" fmla="*/ 544525 h 785653"/>
              <a:gd name="connsiteX83" fmla="*/ 6412020 w 7438616"/>
              <a:gd name="connsiteY83" fmla="*/ 527696 h 785653"/>
              <a:gd name="connsiteX84" fmla="*/ 6428849 w 7438616"/>
              <a:gd name="connsiteY84" fmla="*/ 516476 h 785653"/>
              <a:gd name="connsiteX85" fmla="*/ 6507387 w 7438616"/>
              <a:gd name="connsiteY85" fmla="*/ 499646 h 785653"/>
              <a:gd name="connsiteX86" fmla="*/ 6535436 w 7438616"/>
              <a:gd name="connsiteY86" fmla="*/ 494037 h 785653"/>
              <a:gd name="connsiteX87" fmla="*/ 6557875 w 7438616"/>
              <a:gd name="connsiteY87" fmla="*/ 488427 h 785653"/>
              <a:gd name="connsiteX88" fmla="*/ 6619583 w 7438616"/>
              <a:gd name="connsiteY88" fmla="*/ 482817 h 785653"/>
              <a:gd name="connsiteX89" fmla="*/ 6670071 w 7438616"/>
              <a:gd name="connsiteY89" fmla="*/ 471597 h 785653"/>
              <a:gd name="connsiteX90" fmla="*/ 6703730 w 7438616"/>
              <a:gd name="connsiteY90" fmla="*/ 465988 h 785653"/>
              <a:gd name="connsiteX91" fmla="*/ 6742999 w 7438616"/>
              <a:gd name="connsiteY91" fmla="*/ 437938 h 785653"/>
              <a:gd name="connsiteX92" fmla="*/ 6765438 w 7438616"/>
              <a:gd name="connsiteY92" fmla="*/ 432329 h 785653"/>
              <a:gd name="connsiteX93" fmla="*/ 6782268 w 7438616"/>
              <a:gd name="connsiteY93" fmla="*/ 426719 h 785653"/>
              <a:gd name="connsiteX94" fmla="*/ 6815927 w 7438616"/>
              <a:gd name="connsiteY94" fmla="*/ 409889 h 785653"/>
              <a:gd name="connsiteX95" fmla="*/ 6832756 w 7438616"/>
              <a:gd name="connsiteY95" fmla="*/ 398670 h 785653"/>
              <a:gd name="connsiteX96" fmla="*/ 6872025 w 7438616"/>
              <a:gd name="connsiteY96" fmla="*/ 381840 h 785653"/>
              <a:gd name="connsiteX97" fmla="*/ 6922513 w 7438616"/>
              <a:gd name="connsiteY97" fmla="*/ 353791 h 785653"/>
              <a:gd name="connsiteX98" fmla="*/ 6950562 w 7438616"/>
              <a:gd name="connsiteY98" fmla="*/ 331352 h 785653"/>
              <a:gd name="connsiteX99" fmla="*/ 6967392 w 7438616"/>
              <a:gd name="connsiteY99" fmla="*/ 314523 h 785653"/>
              <a:gd name="connsiteX100" fmla="*/ 6989831 w 7438616"/>
              <a:gd name="connsiteY100" fmla="*/ 303303 h 785653"/>
              <a:gd name="connsiteX101" fmla="*/ 7006660 w 7438616"/>
              <a:gd name="connsiteY101" fmla="*/ 286473 h 785653"/>
              <a:gd name="connsiteX102" fmla="*/ 7040319 w 7438616"/>
              <a:gd name="connsiteY102" fmla="*/ 264034 h 785653"/>
              <a:gd name="connsiteX103" fmla="*/ 7057149 w 7438616"/>
              <a:gd name="connsiteY103" fmla="*/ 247205 h 785653"/>
              <a:gd name="connsiteX104" fmla="*/ 7073978 w 7438616"/>
              <a:gd name="connsiteY104" fmla="*/ 241595 h 785653"/>
              <a:gd name="connsiteX105" fmla="*/ 7090808 w 7438616"/>
              <a:gd name="connsiteY105" fmla="*/ 230375 h 785653"/>
              <a:gd name="connsiteX106" fmla="*/ 7124466 w 7438616"/>
              <a:gd name="connsiteY106" fmla="*/ 219156 h 785653"/>
              <a:gd name="connsiteX107" fmla="*/ 7169345 w 7438616"/>
              <a:gd name="connsiteY107" fmla="*/ 202326 h 785653"/>
              <a:gd name="connsiteX108" fmla="*/ 7203004 w 7438616"/>
              <a:gd name="connsiteY108" fmla="*/ 191107 h 785653"/>
              <a:gd name="connsiteX109" fmla="*/ 7219833 w 7438616"/>
              <a:gd name="connsiteY109" fmla="*/ 185497 h 785653"/>
              <a:gd name="connsiteX110" fmla="*/ 7253492 w 7438616"/>
              <a:gd name="connsiteY110" fmla="*/ 157448 h 785653"/>
              <a:gd name="connsiteX111" fmla="*/ 7287151 w 7438616"/>
              <a:gd name="connsiteY111" fmla="*/ 146228 h 785653"/>
              <a:gd name="connsiteX112" fmla="*/ 7303981 w 7438616"/>
              <a:gd name="connsiteY112" fmla="*/ 140618 h 785653"/>
              <a:gd name="connsiteX113" fmla="*/ 7320810 w 7438616"/>
              <a:gd name="connsiteY113" fmla="*/ 129399 h 785653"/>
              <a:gd name="connsiteX114" fmla="*/ 7371298 w 7438616"/>
              <a:gd name="connsiteY114" fmla="*/ 90130 h 785653"/>
              <a:gd name="connsiteX115" fmla="*/ 7388128 w 7438616"/>
              <a:gd name="connsiteY115" fmla="*/ 78910 h 785653"/>
              <a:gd name="connsiteX116" fmla="*/ 7393738 w 7438616"/>
              <a:gd name="connsiteY116" fmla="*/ 62081 h 785653"/>
              <a:gd name="connsiteX117" fmla="*/ 7427397 w 7438616"/>
              <a:gd name="connsiteY117" fmla="*/ 34032 h 785653"/>
              <a:gd name="connsiteX118" fmla="*/ 7438616 w 7438616"/>
              <a:gd name="connsiteY118" fmla="*/ 17202 h 785653"/>
              <a:gd name="connsiteX119" fmla="*/ 7410567 w 7438616"/>
              <a:gd name="connsiteY119" fmla="*/ 11592 h 785653"/>
              <a:gd name="connsiteX120" fmla="*/ 7354469 w 7438616"/>
              <a:gd name="connsiteY120" fmla="*/ 67691 h 785653"/>
              <a:gd name="connsiteX121" fmla="*/ 7320810 w 7438616"/>
              <a:gd name="connsiteY121" fmla="*/ 95740 h 785653"/>
              <a:gd name="connsiteX122" fmla="*/ 7264712 w 7438616"/>
              <a:gd name="connsiteY122" fmla="*/ 118179 h 785653"/>
              <a:gd name="connsiteX123" fmla="*/ 7242273 w 7438616"/>
              <a:gd name="connsiteY123" fmla="*/ 123789 h 785653"/>
              <a:gd name="connsiteX124" fmla="*/ 7197394 w 7438616"/>
              <a:gd name="connsiteY124" fmla="*/ 146228 h 785653"/>
              <a:gd name="connsiteX125" fmla="*/ 7158125 w 7438616"/>
              <a:gd name="connsiteY125" fmla="*/ 157448 h 785653"/>
              <a:gd name="connsiteX126" fmla="*/ 7141296 w 7438616"/>
              <a:gd name="connsiteY126" fmla="*/ 163057 h 785653"/>
              <a:gd name="connsiteX127" fmla="*/ 7096417 w 7438616"/>
              <a:gd name="connsiteY127" fmla="*/ 174277 h 785653"/>
              <a:gd name="connsiteX128" fmla="*/ 7034709 w 7438616"/>
              <a:gd name="connsiteY128" fmla="*/ 196716 h 785653"/>
              <a:gd name="connsiteX129" fmla="*/ 7017880 w 7438616"/>
              <a:gd name="connsiteY129" fmla="*/ 202326 h 785653"/>
              <a:gd name="connsiteX130" fmla="*/ 6984221 w 7438616"/>
              <a:gd name="connsiteY130" fmla="*/ 224765 h 785653"/>
              <a:gd name="connsiteX131" fmla="*/ 6973001 w 7438616"/>
              <a:gd name="connsiteY131" fmla="*/ 241595 h 785653"/>
              <a:gd name="connsiteX132" fmla="*/ 6939343 w 7438616"/>
              <a:gd name="connsiteY132" fmla="*/ 252815 h 785653"/>
              <a:gd name="connsiteX133" fmla="*/ 6900074 w 7438616"/>
              <a:gd name="connsiteY133" fmla="*/ 264034 h 785653"/>
              <a:gd name="connsiteX134" fmla="*/ 6883244 w 7438616"/>
              <a:gd name="connsiteY134" fmla="*/ 269644 h 785653"/>
              <a:gd name="connsiteX135" fmla="*/ 6855195 w 7438616"/>
              <a:gd name="connsiteY135" fmla="*/ 275254 h 785653"/>
              <a:gd name="connsiteX136" fmla="*/ 6838366 w 7438616"/>
              <a:gd name="connsiteY136" fmla="*/ 280864 h 785653"/>
              <a:gd name="connsiteX137" fmla="*/ 6793487 w 7438616"/>
              <a:gd name="connsiteY137" fmla="*/ 292083 h 785653"/>
              <a:gd name="connsiteX138" fmla="*/ 6776658 w 7438616"/>
              <a:gd name="connsiteY138" fmla="*/ 303303 h 785653"/>
              <a:gd name="connsiteX139" fmla="*/ 6720560 w 7438616"/>
              <a:gd name="connsiteY139" fmla="*/ 320132 h 785653"/>
              <a:gd name="connsiteX140" fmla="*/ 6675681 w 7438616"/>
              <a:gd name="connsiteY140" fmla="*/ 336962 h 785653"/>
              <a:gd name="connsiteX141" fmla="*/ 6658852 w 7438616"/>
              <a:gd name="connsiteY141" fmla="*/ 353791 h 785653"/>
              <a:gd name="connsiteX142" fmla="*/ 6613973 w 7438616"/>
              <a:gd name="connsiteY142" fmla="*/ 370621 h 785653"/>
              <a:gd name="connsiteX143" fmla="*/ 6597144 w 7438616"/>
              <a:gd name="connsiteY143" fmla="*/ 376231 h 785653"/>
              <a:gd name="connsiteX144" fmla="*/ 6569095 w 7438616"/>
              <a:gd name="connsiteY144" fmla="*/ 387450 h 785653"/>
              <a:gd name="connsiteX145" fmla="*/ 6383971 w 7438616"/>
              <a:gd name="connsiteY145" fmla="*/ 398670 h 785653"/>
              <a:gd name="connsiteX146" fmla="*/ 6311043 w 7438616"/>
              <a:gd name="connsiteY146" fmla="*/ 409889 h 785653"/>
              <a:gd name="connsiteX147" fmla="*/ 6288604 w 7438616"/>
              <a:gd name="connsiteY147" fmla="*/ 415499 h 785653"/>
              <a:gd name="connsiteX148" fmla="*/ 6232506 w 7438616"/>
              <a:gd name="connsiteY148" fmla="*/ 426719 h 785653"/>
              <a:gd name="connsiteX149" fmla="*/ 6215676 w 7438616"/>
              <a:gd name="connsiteY149" fmla="*/ 437938 h 785653"/>
              <a:gd name="connsiteX150" fmla="*/ 6159578 w 7438616"/>
              <a:gd name="connsiteY150" fmla="*/ 449158 h 785653"/>
              <a:gd name="connsiteX151" fmla="*/ 6114700 w 7438616"/>
              <a:gd name="connsiteY151" fmla="*/ 465988 h 785653"/>
              <a:gd name="connsiteX152" fmla="*/ 6064211 w 7438616"/>
              <a:gd name="connsiteY152" fmla="*/ 482817 h 785653"/>
              <a:gd name="connsiteX153" fmla="*/ 6030552 w 7438616"/>
              <a:gd name="connsiteY153" fmla="*/ 494037 h 785653"/>
              <a:gd name="connsiteX154" fmla="*/ 6008113 w 7438616"/>
              <a:gd name="connsiteY154" fmla="*/ 499646 h 785653"/>
              <a:gd name="connsiteX155" fmla="*/ 5957625 w 7438616"/>
              <a:gd name="connsiteY155" fmla="*/ 516476 h 785653"/>
              <a:gd name="connsiteX156" fmla="*/ 5890307 w 7438616"/>
              <a:gd name="connsiteY156" fmla="*/ 527696 h 785653"/>
              <a:gd name="connsiteX157" fmla="*/ 5856648 w 7438616"/>
              <a:gd name="connsiteY157" fmla="*/ 533305 h 785653"/>
              <a:gd name="connsiteX158" fmla="*/ 5800550 w 7438616"/>
              <a:gd name="connsiteY158" fmla="*/ 544525 h 785653"/>
              <a:gd name="connsiteX159" fmla="*/ 5688354 w 7438616"/>
              <a:gd name="connsiteY159" fmla="*/ 550135 h 785653"/>
              <a:gd name="connsiteX160" fmla="*/ 5660305 w 7438616"/>
              <a:gd name="connsiteY160" fmla="*/ 555745 h 785653"/>
              <a:gd name="connsiteX161" fmla="*/ 5637865 w 7438616"/>
              <a:gd name="connsiteY161" fmla="*/ 561354 h 785653"/>
              <a:gd name="connsiteX162" fmla="*/ 5536889 w 7438616"/>
              <a:gd name="connsiteY162" fmla="*/ 566964 h 785653"/>
              <a:gd name="connsiteX163" fmla="*/ 5312496 w 7438616"/>
              <a:gd name="connsiteY163" fmla="*/ 578184 h 785653"/>
              <a:gd name="connsiteX164" fmla="*/ 4656147 w 7438616"/>
              <a:gd name="connsiteY164" fmla="*/ 583794 h 785653"/>
              <a:gd name="connsiteX165" fmla="*/ 4549561 w 7438616"/>
              <a:gd name="connsiteY165" fmla="*/ 566964 h 785653"/>
              <a:gd name="connsiteX166" fmla="*/ 4257851 w 7438616"/>
              <a:gd name="connsiteY166" fmla="*/ 550135 h 785653"/>
              <a:gd name="connsiteX167" fmla="*/ 3853944 w 7438616"/>
              <a:gd name="connsiteY167" fmla="*/ 555745 h 785653"/>
              <a:gd name="connsiteX168" fmla="*/ 3792236 w 7438616"/>
              <a:gd name="connsiteY168" fmla="*/ 566964 h 785653"/>
              <a:gd name="connsiteX169" fmla="*/ 3332231 w 7438616"/>
              <a:gd name="connsiteY169" fmla="*/ 578184 h 785653"/>
              <a:gd name="connsiteX170" fmla="*/ 3281743 w 7438616"/>
              <a:gd name="connsiteY170" fmla="*/ 583794 h 785653"/>
              <a:gd name="connsiteX171" fmla="*/ 3264913 w 7438616"/>
              <a:gd name="connsiteY171" fmla="*/ 589404 h 785653"/>
              <a:gd name="connsiteX172" fmla="*/ 3208815 w 7438616"/>
              <a:gd name="connsiteY172" fmla="*/ 595013 h 785653"/>
              <a:gd name="connsiteX173" fmla="*/ 3186376 w 7438616"/>
              <a:gd name="connsiteY173" fmla="*/ 600623 h 785653"/>
              <a:gd name="connsiteX174" fmla="*/ 3169546 w 7438616"/>
              <a:gd name="connsiteY174" fmla="*/ 611843 h 785653"/>
              <a:gd name="connsiteX175" fmla="*/ 3152717 w 7438616"/>
              <a:gd name="connsiteY175" fmla="*/ 617453 h 785653"/>
              <a:gd name="connsiteX176" fmla="*/ 2816128 w 7438616"/>
              <a:gd name="connsiteY176" fmla="*/ 611843 h 785653"/>
              <a:gd name="connsiteX177" fmla="*/ 2782469 w 7438616"/>
              <a:gd name="connsiteY177" fmla="*/ 606233 h 785653"/>
              <a:gd name="connsiteX178" fmla="*/ 2726371 w 7438616"/>
              <a:gd name="connsiteY178" fmla="*/ 600623 h 785653"/>
              <a:gd name="connsiteX179" fmla="*/ 2670273 w 7438616"/>
              <a:gd name="connsiteY179" fmla="*/ 589404 h 785653"/>
              <a:gd name="connsiteX180" fmla="*/ 2647833 w 7438616"/>
              <a:gd name="connsiteY180" fmla="*/ 583794 h 785653"/>
              <a:gd name="connsiteX181" fmla="*/ 2586125 w 7438616"/>
              <a:gd name="connsiteY181" fmla="*/ 578184 h 785653"/>
              <a:gd name="connsiteX182" fmla="*/ 2524417 w 7438616"/>
              <a:gd name="connsiteY182" fmla="*/ 566964 h 785653"/>
              <a:gd name="connsiteX183" fmla="*/ 2473929 w 7438616"/>
              <a:gd name="connsiteY183" fmla="*/ 550135 h 785653"/>
              <a:gd name="connsiteX184" fmla="*/ 2429051 w 7438616"/>
              <a:gd name="connsiteY184" fmla="*/ 544525 h 785653"/>
              <a:gd name="connsiteX185" fmla="*/ 2372952 w 7438616"/>
              <a:gd name="connsiteY185" fmla="*/ 533305 h 785653"/>
              <a:gd name="connsiteX186" fmla="*/ 2356123 w 7438616"/>
              <a:gd name="connsiteY186" fmla="*/ 522086 h 785653"/>
              <a:gd name="connsiteX187" fmla="*/ 2328074 w 7438616"/>
              <a:gd name="connsiteY187" fmla="*/ 516476 h 785653"/>
              <a:gd name="connsiteX188" fmla="*/ 2305635 w 7438616"/>
              <a:gd name="connsiteY188" fmla="*/ 510866 h 785653"/>
              <a:gd name="connsiteX189" fmla="*/ 2210268 w 7438616"/>
              <a:gd name="connsiteY189" fmla="*/ 494037 h 785653"/>
              <a:gd name="connsiteX190" fmla="*/ 2187828 w 7438616"/>
              <a:gd name="connsiteY190" fmla="*/ 488427 h 785653"/>
              <a:gd name="connsiteX191" fmla="*/ 1716604 w 7438616"/>
              <a:gd name="connsiteY191" fmla="*/ 482817 h 785653"/>
              <a:gd name="connsiteX192" fmla="*/ 1598798 w 7438616"/>
              <a:gd name="connsiteY192" fmla="*/ 460378 h 785653"/>
              <a:gd name="connsiteX193" fmla="*/ 1553919 w 7438616"/>
              <a:gd name="connsiteY193" fmla="*/ 449158 h 785653"/>
              <a:gd name="connsiteX194" fmla="*/ 1520260 w 7438616"/>
              <a:gd name="connsiteY194" fmla="*/ 443548 h 785653"/>
              <a:gd name="connsiteX195" fmla="*/ 1492211 w 7438616"/>
              <a:gd name="connsiteY195" fmla="*/ 437938 h 785653"/>
              <a:gd name="connsiteX196" fmla="*/ 1447333 w 7438616"/>
              <a:gd name="connsiteY196" fmla="*/ 432329 h 785653"/>
              <a:gd name="connsiteX197" fmla="*/ 1396844 w 7438616"/>
              <a:gd name="connsiteY197" fmla="*/ 426719 h 785653"/>
              <a:gd name="connsiteX198" fmla="*/ 1200501 w 7438616"/>
              <a:gd name="connsiteY198" fmla="*/ 421109 h 785653"/>
              <a:gd name="connsiteX199" fmla="*/ 1155622 w 7438616"/>
              <a:gd name="connsiteY199" fmla="*/ 415499 h 785653"/>
              <a:gd name="connsiteX200" fmla="*/ 1133183 w 7438616"/>
              <a:gd name="connsiteY200" fmla="*/ 404280 h 785653"/>
              <a:gd name="connsiteX201" fmla="*/ 1037816 w 7438616"/>
              <a:gd name="connsiteY201" fmla="*/ 376231 h 785653"/>
              <a:gd name="connsiteX202" fmla="*/ 1009767 w 7438616"/>
              <a:gd name="connsiteY202" fmla="*/ 370621 h 785653"/>
              <a:gd name="connsiteX203" fmla="*/ 987328 w 7438616"/>
              <a:gd name="connsiteY203" fmla="*/ 365011 h 785653"/>
              <a:gd name="connsiteX204" fmla="*/ 953669 w 7438616"/>
              <a:gd name="connsiteY204" fmla="*/ 359401 h 785653"/>
              <a:gd name="connsiteX205" fmla="*/ 920010 w 7438616"/>
              <a:gd name="connsiteY205" fmla="*/ 348181 h 785653"/>
              <a:gd name="connsiteX206" fmla="*/ 891961 w 7438616"/>
              <a:gd name="connsiteY206" fmla="*/ 342572 h 785653"/>
              <a:gd name="connsiteX207" fmla="*/ 768545 w 7438616"/>
              <a:gd name="connsiteY207" fmla="*/ 314523 h 785653"/>
              <a:gd name="connsiteX208" fmla="*/ 740496 w 7438616"/>
              <a:gd name="connsiteY208" fmla="*/ 308913 h 785653"/>
              <a:gd name="connsiteX209" fmla="*/ 723666 w 7438616"/>
              <a:gd name="connsiteY209" fmla="*/ 303303 h 785653"/>
              <a:gd name="connsiteX210" fmla="*/ 673178 w 7438616"/>
              <a:gd name="connsiteY210" fmla="*/ 297693 h 785653"/>
              <a:gd name="connsiteX211" fmla="*/ 656349 w 7438616"/>
              <a:gd name="connsiteY211" fmla="*/ 292083 h 785653"/>
              <a:gd name="connsiteX212" fmla="*/ 589031 w 7438616"/>
              <a:gd name="connsiteY212" fmla="*/ 275254 h 785653"/>
              <a:gd name="connsiteX213" fmla="*/ 555372 w 7438616"/>
              <a:gd name="connsiteY213" fmla="*/ 241595 h 785653"/>
              <a:gd name="connsiteX214" fmla="*/ 538543 w 7438616"/>
              <a:gd name="connsiteY214" fmla="*/ 235985 h 785653"/>
              <a:gd name="connsiteX215" fmla="*/ 499274 w 7438616"/>
              <a:gd name="connsiteY215" fmla="*/ 196716 h 785653"/>
              <a:gd name="connsiteX216" fmla="*/ 488054 w 7438616"/>
              <a:gd name="connsiteY216" fmla="*/ 168667 h 785653"/>
              <a:gd name="connsiteX217" fmla="*/ 443176 w 7438616"/>
              <a:gd name="connsiteY217" fmla="*/ 146228 h 785653"/>
              <a:gd name="connsiteX218" fmla="*/ 426346 w 7438616"/>
              <a:gd name="connsiteY218" fmla="*/ 118179 h 785653"/>
              <a:gd name="connsiteX219" fmla="*/ 409517 w 7438616"/>
              <a:gd name="connsiteY219" fmla="*/ 106959 h 785653"/>
              <a:gd name="connsiteX220" fmla="*/ 370248 w 7438616"/>
              <a:gd name="connsiteY220" fmla="*/ 101350 h 785653"/>
              <a:gd name="connsiteX221" fmla="*/ 347809 w 7438616"/>
              <a:gd name="connsiteY221" fmla="*/ 95740 h 785653"/>
              <a:gd name="connsiteX222" fmla="*/ 258052 w 7438616"/>
              <a:gd name="connsiteY222" fmla="*/ 90130 h 785653"/>
              <a:gd name="connsiteX223" fmla="*/ 207563 w 7438616"/>
              <a:gd name="connsiteY223" fmla="*/ 73300 h 785653"/>
              <a:gd name="connsiteX224" fmla="*/ 140246 w 7438616"/>
              <a:gd name="connsiteY224" fmla="*/ 62081 h 785653"/>
              <a:gd name="connsiteX225" fmla="*/ 123416 w 7438616"/>
              <a:gd name="connsiteY225" fmla="*/ 56471 h 785653"/>
              <a:gd name="connsiteX226" fmla="*/ 33659 w 7438616"/>
              <a:gd name="connsiteY226" fmla="*/ 39642 h 785653"/>
              <a:gd name="connsiteX227" fmla="*/ 0 w 7438616"/>
              <a:gd name="connsiteY227" fmla="*/ 34032 h 78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7438616" h="785653">
                <a:moveTo>
                  <a:pt x="0" y="34032"/>
                </a:moveTo>
                <a:lnTo>
                  <a:pt x="0" y="34032"/>
                </a:lnTo>
                <a:cubicBezTo>
                  <a:pt x="18089" y="62973"/>
                  <a:pt x="21946" y="76629"/>
                  <a:pt x="44879" y="95740"/>
                </a:cubicBezTo>
                <a:cubicBezTo>
                  <a:pt x="50058" y="100056"/>
                  <a:pt x="56669" y="102480"/>
                  <a:pt x="61708" y="106959"/>
                </a:cubicBezTo>
                <a:cubicBezTo>
                  <a:pt x="73567" y="117500"/>
                  <a:pt x="82165" y="131817"/>
                  <a:pt x="95367" y="140618"/>
                </a:cubicBezTo>
                <a:cubicBezTo>
                  <a:pt x="100977" y="144358"/>
                  <a:pt x="106343" y="148493"/>
                  <a:pt x="112197" y="151838"/>
                </a:cubicBezTo>
                <a:cubicBezTo>
                  <a:pt x="132858" y="163644"/>
                  <a:pt x="149993" y="167195"/>
                  <a:pt x="168295" y="185497"/>
                </a:cubicBezTo>
                <a:lnTo>
                  <a:pt x="201954" y="219156"/>
                </a:lnTo>
                <a:cubicBezTo>
                  <a:pt x="207564" y="224766"/>
                  <a:pt x="214382" y="229384"/>
                  <a:pt x="218783" y="235985"/>
                </a:cubicBezTo>
                <a:cubicBezTo>
                  <a:pt x="222523" y="241595"/>
                  <a:pt x="224929" y="248375"/>
                  <a:pt x="230003" y="252815"/>
                </a:cubicBezTo>
                <a:cubicBezTo>
                  <a:pt x="240151" y="261694"/>
                  <a:pt x="254127" y="265719"/>
                  <a:pt x="263662" y="275254"/>
                </a:cubicBezTo>
                <a:cubicBezTo>
                  <a:pt x="269272" y="280864"/>
                  <a:pt x="273556" y="288230"/>
                  <a:pt x="280491" y="292083"/>
                </a:cubicBezTo>
                <a:cubicBezTo>
                  <a:pt x="290829" y="297827"/>
                  <a:pt x="302930" y="299563"/>
                  <a:pt x="314150" y="303303"/>
                </a:cubicBezTo>
                <a:lnTo>
                  <a:pt x="330979" y="308913"/>
                </a:lnTo>
                <a:lnTo>
                  <a:pt x="364638" y="320132"/>
                </a:lnTo>
                <a:lnTo>
                  <a:pt x="381468" y="325742"/>
                </a:lnTo>
                <a:cubicBezTo>
                  <a:pt x="392688" y="333222"/>
                  <a:pt x="402335" y="343917"/>
                  <a:pt x="415127" y="348181"/>
                </a:cubicBezTo>
                <a:cubicBezTo>
                  <a:pt x="420737" y="350051"/>
                  <a:pt x="426667" y="351146"/>
                  <a:pt x="431956" y="353791"/>
                </a:cubicBezTo>
                <a:cubicBezTo>
                  <a:pt x="437987" y="356806"/>
                  <a:pt x="442755" y="361996"/>
                  <a:pt x="448786" y="365011"/>
                </a:cubicBezTo>
                <a:cubicBezTo>
                  <a:pt x="454075" y="367656"/>
                  <a:pt x="460326" y="367977"/>
                  <a:pt x="465615" y="370621"/>
                </a:cubicBezTo>
                <a:cubicBezTo>
                  <a:pt x="487677" y="381652"/>
                  <a:pt x="475773" y="382750"/>
                  <a:pt x="499274" y="387450"/>
                </a:cubicBezTo>
                <a:cubicBezTo>
                  <a:pt x="512240" y="390043"/>
                  <a:pt x="525453" y="391190"/>
                  <a:pt x="538543" y="393060"/>
                </a:cubicBezTo>
                <a:cubicBezTo>
                  <a:pt x="544153" y="398670"/>
                  <a:pt x="548437" y="406036"/>
                  <a:pt x="555372" y="409889"/>
                </a:cubicBezTo>
                <a:cubicBezTo>
                  <a:pt x="565710" y="415633"/>
                  <a:pt x="589031" y="421109"/>
                  <a:pt x="589031" y="421109"/>
                </a:cubicBezTo>
                <a:cubicBezTo>
                  <a:pt x="637260" y="453264"/>
                  <a:pt x="576239" y="414713"/>
                  <a:pt x="622690" y="437938"/>
                </a:cubicBezTo>
                <a:cubicBezTo>
                  <a:pt x="666197" y="459691"/>
                  <a:pt x="614039" y="440665"/>
                  <a:pt x="656349" y="454768"/>
                </a:cubicBezTo>
                <a:cubicBezTo>
                  <a:pt x="661959" y="458508"/>
                  <a:pt x="666981" y="463332"/>
                  <a:pt x="673178" y="465988"/>
                </a:cubicBezTo>
                <a:cubicBezTo>
                  <a:pt x="680539" y="469143"/>
                  <a:pt x="718144" y="475980"/>
                  <a:pt x="723666" y="477207"/>
                </a:cubicBezTo>
                <a:cubicBezTo>
                  <a:pt x="774147" y="488425"/>
                  <a:pt x="721686" y="477177"/>
                  <a:pt x="762935" y="488427"/>
                </a:cubicBezTo>
                <a:cubicBezTo>
                  <a:pt x="777812" y="492484"/>
                  <a:pt x="793185" y="494770"/>
                  <a:pt x="807814" y="499646"/>
                </a:cubicBezTo>
                <a:lnTo>
                  <a:pt x="841473" y="510866"/>
                </a:lnTo>
                <a:cubicBezTo>
                  <a:pt x="867460" y="528191"/>
                  <a:pt x="849959" y="519609"/>
                  <a:pt x="886351" y="527696"/>
                </a:cubicBezTo>
                <a:cubicBezTo>
                  <a:pt x="893877" y="529368"/>
                  <a:pt x="901230" y="531793"/>
                  <a:pt x="908790" y="533305"/>
                </a:cubicBezTo>
                <a:cubicBezTo>
                  <a:pt x="928255" y="537198"/>
                  <a:pt x="962851" y="541830"/>
                  <a:pt x="981718" y="544525"/>
                </a:cubicBezTo>
                <a:cubicBezTo>
                  <a:pt x="989198" y="548265"/>
                  <a:pt x="996471" y="552451"/>
                  <a:pt x="1004157" y="555745"/>
                </a:cubicBezTo>
                <a:cubicBezTo>
                  <a:pt x="1009592" y="558074"/>
                  <a:pt x="1016067" y="558074"/>
                  <a:pt x="1020987" y="561354"/>
                </a:cubicBezTo>
                <a:cubicBezTo>
                  <a:pt x="1027588" y="565755"/>
                  <a:pt x="1030720" y="574636"/>
                  <a:pt x="1037816" y="578184"/>
                </a:cubicBezTo>
                <a:cubicBezTo>
                  <a:pt x="1046344" y="582448"/>
                  <a:pt x="1056666" y="581285"/>
                  <a:pt x="1065865" y="583794"/>
                </a:cubicBezTo>
                <a:cubicBezTo>
                  <a:pt x="1093558" y="591346"/>
                  <a:pt x="1114904" y="603283"/>
                  <a:pt x="1144403" y="606233"/>
                </a:cubicBezTo>
                <a:lnTo>
                  <a:pt x="1200501" y="611843"/>
                </a:lnTo>
                <a:cubicBezTo>
                  <a:pt x="1207981" y="613713"/>
                  <a:pt x="1215414" y="615781"/>
                  <a:pt x="1222940" y="617453"/>
                </a:cubicBezTo>
                <a:cubicBezTo>
                  <a:pt x="1241179" y="621506"/>
                  <a:pt x="1251624" y="621731"/>
                  <a:pt x="1267819" y="628672"/>
                </a:cubicBezTo>
                <a:cubicBezTo>
                  <a:pt x="1282068" y="634779"/>
                  <a:pt x="1291855" y="642733"/>
                  <a:pt x="1307087" y="645502"/>
                </a:cubicBezTo>
                <a:cubicBezTo>
                  <a:pt x="1343520" y="652126"/>
                  <a:pt x="1389717" y="653203"/>
                  <a:pt x="1424893" y="656721"/>
                </a:cubicBezTo>
                <a:cubicBezTo>
                  <a:pt x="1438050" y="658037"/>
                  <a:pt x="1451072" y="660461"/>
                  <a:pt x="1464162" y="662331"/>
                </a:cubicBezTo>
                <a:cubicBezTo>
                  <a:pt x="1469772" y="664201"/>
                  <a:pt x="1475115" y="667288"/>
                  <a:pt x="1480992" y="667941"/>
                </a:cubicBezTo>
                <a:cubicBezTo>
                  <a:pt x="1525750" y="672914"/>
                  <a:pt x="1615627" y="679161"/>
                  <a:pt x="1615627" y="679161"/>
                </a:cubicBezTo>
                <a:lnTo>
                  <a:pt x="1649286" y="690380"/>
                </a:lnTo>
                <a:cubicBezTo>
                  <a:pt x="1658053" y="693302"/>
                  <a:pt x="1680428" y="701239"/>
                  <a:pt x="1688555" y="701600"/>
                </a:cubicBezTo>
                <a:cubicBezTo>
                  <a:pt x="1765169" y="705005"/>
                  <a:pt x="1841890" y="705340"/>
                  <a:pt x="1918557" y="707210"/>
                </a:cubicBezTo>
                <a:cubicBezTo>
                  <a:pt x="1939126" y="709080"/>
                  <a:pt x="1959818" y="709898"/>
                  <a:pt x="1980265" y="712819"/>
                </a:cubicBezTo>
                <a:cubicBezTo>
                  <a:pt x="1986119" y="713655"/>
                  <a:pt x="1991193" y="718060"/>
                  <a:pt x="1997095" y="718429"/>
                </a:cubicBezTo>
                <a:cubicBezTo>
                  <a:pt x="2051250" y="721814"/>
                  <a:pt x="2105551" y="722169"/>
                  <a:pt x="2159779" y="724039"/>
                </a:cubicBezTo>
                <a:cubicBezTo>
                  <a:pt x="2308478" y="742627"/>
                  <a:pt x="2142387" y="723459"/>
                  <a:pt x="2496368" y="735259"/>
                </a:cubicBezTo>
                <a:cubicBezTo>
                  <a:pt x="2511436" y="735761"/>
                  <a:pt x="2526223" y="739617"/>
                  <a:pt x="2541247" y="740869"/>
                </a:cubicBezTo>
                <a:cubicBezTo>
                  <a:pt x="2571121" y="743358"/>
                  <a:pt x="2601085" y="744608"/>
                  <a:pt x="2631004" y="746478"/>
                </a:cubicBezTo>
                <a:cubicBezTo>
                  <a:pt x="2664200" y="754777"/>
                  <a:pt x="2663991" y="755876"/>
                  <a:pt x="2709541" y="757698"/>
                </a:cubicBezTo>
                <a:cubicBezTo>
                  <a:pt x="2784302" y="760689"/>
                  <a:pt x="2859136" y="761438"/>
                  <a:pt x="2933934" y="763308"/>
                </a:cubicBezTo>
                <a:cubicBezTo>
                  <a:pt x="3106048" y="787896"/>
                  <a:pt x="3286365" y="800020"/>
                  <a:pt x="3455647" y="757698"/>
                </a:cubicBezTo>
                <a:cubicBezTo>
                  <a:pt x="3821832" y="763005"/>
                  <a:pt x="3875985" y="767452"/>
                  <a:pt x="4246631" y="757698"/>
                </a:cubicBezTo>
                <a:cubicBezTo>
                  <a:pt x="4254338" y="757495"/>
                  <a:pt x="4261484" y="753467"/>
                  <a:pt x="4269070" y="752088"/>
                </a:cubicBezTo>
                <a:cubicBezTo>
                  <a:pt x="4282079" y="749723"/>
                  <a:pt x="4295118" y="746663"/>
                  <a:pt x="4308339" y="746478"/>
                </a:cubicBezTo>
                <a:lnTo>
                  <a:pt x="5071274" y="740869"/>
                </a:lnTo>
                <a:cubicBezTo>
                  <a:pt x="5076884" y="738999"/>
                  <a:pt x="5082417" y="736884"/>
                  <a:pt x="5088103" y="735259"/>
                </a:cubicBezTo>
                <a:cubicBezTo>
                  <a:pt x="5095517" y="733141"/>
                  <a:pt x="5103456" y="732686"/>
                  <a:pt x="5110543" y="729649"/>
                </a:cubicBezTo>
                <a:cubicBezTo>
                  <a:pt x="5116740" y="726993"/>
                  <a:pt x="5120803" y="719945"/>
                  <a:pt x="5127372" y="718429"/>
                </a:cubicBezTo>
                <a:cubicBezTo>
                  <a:pt x="5145683" y="714203"/>
                  <a:pt x="5164771" y="714689"/>
                  <a:pt x="5183470" y="712819"/>
                </a:cubicBezTo>
                <a:cubicBezTo>
                  <a:pt x="5239346" y="698852"/>
                  <a:pt x="5212994" y="704289"/>
                  <a:pt x="5318106" y="695990"/>
                </a:cubicBezTo>
                <a:cubicBezTo>
                  <a:pt x="5351712" y="693337"/>
                  <a:pt x="5385423" y="692250"/>
                  <a:pt x="5419082" y="690380"/>
                </a:cubicBezTo>
                <a:cubicBezTo>
                  <a:pt x="5424692" y="688510"/>
                  <a:pt x="5430079" y="685742"/>
                  <a:pt x="5435912" y="684770"/>
                </a:cubicBezTo>
                <a:cubicBezTo>
                  <a:pt x="5518452" y="671014"/>
                  <a:pt x="5725968" y="673837"/>
                  <a:pt x="5738842" y="673551"/>
                </a:cubicBezTo>
                <a:cubicBezTo>
                  <a:pt x="5792619" y="660106"/>
                  <a:pt x="5725952" y="677847"/>
                  <a:pt x="5789330" y="656721"/>
                </a:cubicBezTo>
                <a:cubicBezTo>
                  <a:pt x="5842364" y="639043"/>
                  <a:pt x="5785392" y="661704"/>
                  <a:pt x="5828599" y="645502"/>
                </a:cubicBezTo>
                <a:cubicBezTo>
                  <a:pt x="5838028" y="641966"/>
                  <a:pt x="5846663" y="635584"/>
                  <a:pt x="5856648" y="634282"/>
                </a:cubicBezTo>
                <a:cubicBezTo>
                  <a:pt x="5890076" y="629922"/>
                  <a:pt x="5923966" y="630542"/>
                  <a:pt x="5957625" y="628672"/>
                </a:cubicBezTo>
                <a:cubicBezTo>
                  <a:pt x="6003954" y="613228"/>
                  <a:pt x="5963170" y="625225"/>
                  <a:pt x="6064211" y="617453"/>
                </a:cubicBezTo>
                <a:cubicBezTo>
                  <a:pt x="6082948" y="616012"/>
                  <a:pt x="6101610" y="613713"/>
                  <a:pt x="6120309" y="611843"/>
                </a:cubicBezTo>
                <a:cubicBezTo>
                  <a:pt x="6164759" y="597026"/>
                  <a:pt x="6142302" y="602567"/>
                  <a:pt x="6187627" y="595013"/>
                </a:cubicBezTo>
                <a:cubicBezTo>
                  <a:pt x="6193237" y="591273"/>
                  <a:pt x="6198427" y="586809"/>
                  <a:pt x="6204457" y="583794"/>
                </a:cubicBezTo>
                <a:cubicBezTo>
                  <a:pt x="6209746" y="581150"/>
                  <a:pt x="6215549" y="579618"/>
                  <a:pt x="6221286" y="578184"/>
                </a:cubicBezTo>
                <a:cubicBezTo>
                  <a:pt x="6249864" y="571039"/>
                  <a:pt x="6268407" y="570455"/>
                  <a:pt x="6299824" y="566964"/>
                </a:cubicBezTo>
                <a:cubicBezTo>
                  <a:pt x="6314783" y="563224"/>
                  <a:pt x="6330074" y="560621"/>
                  <a:pt x="6344702" y="555745"/>
                </a:cubicBezTo>
                <a:cubicBezTo>
                  <a:pt x="6368846" y="547697"/>
                  <a:pt x="6355795" y="551569"/>
                  <a:pt x="6383971" y="544525"/>
                </a:cubicBezTo>
                <a:cubicBezTo>
                  <a:pt x="6393321" y="538915"/>
                  <a:pt x="6402774" y="533475"/>
                  <a:pt x="6412020" y="527696"/>
                </a:cubicBezTo>
                <a:cubicBezTo>
                  <a:pt x="6417737" y="524123"/>
                  <a:pt x="6422688" y="519214"/>
                  <a:pt x="6428849" y="516476"/>
                </a:cubicBezTo>
                <a:cubicBezTo>
                  <a:pt x="6462879" y="501351"/>
                  <a:pt x="6468532" y="505623"/>
                  <a:pt x="6507387" y="499646"/>
                </a:cubicBezTo>
                <a:cubicBezTo>
                  <a:pt x="6516811" y="498196"/>
                  <a:pt x="6526128" y="496105"/>
                  <a:pt x="6535436" y="494037"/>
                </a:cubicBezTo>
                <a:cubicBezTo>
                  <a:pt x="6542962" y="492365"/>
                  <a:pt x="6550233" y="489446"/>
                  <a:pt x="6557875" y="488427"/>
                </a:cubicBezTo>
                <a:cubicBezTo>
                  <a:pt x="6578348" y="485697"/>
                  <a:pt x="6599014" y="484687"/>
                  <a:pt x="6619583" y="482817"/>
                </a:cubicBezTo>
                <a:cubicBezTo>
                  <a:pt x="6636412" y="479077"/>
                  <a:pt x="6653166" y="474978"/>
                  <a:pt x="6670071" y="471597"/>
                </a:cubicBezTo>
                <a:cubicBezTo>
                  <a:pt x="6681225" y="469366"/>
                  <a:pt x="6692939" y="469585"/>
                  <a:pt x="6703730" y="465988"/>
                </a:cubicBezTo>
                <a:cubicBezTo>
                  <a:pt x="6709231" y="464154"/>
                  <a:pt x="6741664" y="438605"/>
                  <a:pt x="6742999" y="437938"/>
                </a:cubicBezTo>
                <a:cubicBezTo>
                  <a:pt x="6749895" y="434490"/>
                  <a:pt x="6758025" y="434447"/>
                  <a:pt x="6765438" y="432329"/>
                </a:cubicBezTo>
                <a:cubicBezTo>
                  <a:pt x="6771124" y="430705"/>
                  <a:pt x="6776658" y="428589"/>
                  <a:pt x="6782268" y="426719"/>
                </a:cubicBezTo>
                <a:cubicBezTo>
                  <a:pt x="6830487" y="394571"/>
                  <a:pt x="6769484" y="433110"/>
                  <a:pt x="6815927" y="409889"/>
                </a:cubicBezTo>
                <a:cubicBezTo>
                  <a:pt x="6821957" y="406874"/>
                  <a:pt x="6826726" y="401685"/>
                  <a:pt x="6832756" y="398670"/>
                </a:cubicBezTo>
                <a:cubicBezTo>
                  <a:pt x="6879180" y="375458"/>
                  <a:pt x="6813665" y="416856"/>
                  <a:pt x="6872025" y="381840"/>
                </a:cubicBezTo>
                <a:cubicBezTo>
                  <a:pt x="6920247" y="352906"/>
                  <a:pt x="6888663" y="365075"/>
                  <a:pt x="6922513" y="353791"/>
                </a:cubicBezTo>
                <a:cubicBezTo>
                  <a:pt x="6947606" y="316154"/>
                  <a:pt x="6918047" y="353028"/>
                  <a:pt x="6950562" y="331352"/>
                </a:cubicBezTo>
                <a:cubicBezTo>
                  <a:pt x="6957163" y="326951"/>
                  <a:pt x="6960936" y="319134"/>
                  <a:pt x="6967392" y="314523"/>
                </a:cubicBezTo>
                <a:cubicBezTo>
                  <a:pt x="6974197" y="309662"/>
                  <a:pt x="6982351" y="307043"/>
                  <a:pt x="6989831" y="303303"/>
                </a:cubicBezTo>
                <a:cubicBezTo>
                  <a:pt x="6995441" y="297693"/>
                  <a:pt x="7000398" y="291344"/>
                  <a:pt x="7006660" y="286473"/>
                </a:cubicBezTo>
                <a:cubicBezTo>
                  <a:pt x="7017304" y="278194"/>
                  <a:pt x="7030784" y="273569"/>
                  <a:pt x="7040319" y="264034"/>
                </a:cubicBezTo>
                <a:cubicBezTo>
                  <a:pt x="7045929" y="258424"/>
                  <a:pt x="7050548" y="251606"/>
                  <a:pt x="7057149" y="247205"/>
                </a:cubicBezTo>
                <a:cubicBezTo>
                  <a:pt x="7062069" y="243925"/>
                  <a:pt x="7068689" y="244240"/>
                  <a:pt x="7073978" y="241595"/>
                </a:cubicBezTo>
                <a:cubicBezTo>
                  <a:pt x="7080009" y="238580"/>
                  <a:pt x="7084647" y="233113"/>
                  <a:pt x="7090808" y="230375"/>
                </a:cubicBezTo>
                <a:cubicBezTo>
                  <a:pt x="7101615" y="225572"/>
                  <a:pt x="7124466" y="219156"/>
                  <a:pt x="7124466" y="219156"/>
                </a:cubicBezTo>
                <a:cubicBezTo>
                  <a:pt x="7153753" y="199631"/>
                  <a:pt x="7128287" y="213523"/>
                  <a:pt x="7169345" y="202326"/>
                </a:cubicBezTo>
                <a:cubicBezTo>
                  <a:pt x="7180755" y="199214"/>
                  <a:pt x="7191784" y="194847"/>
                  <a:pt x="7203004" y="191107"/>
                </a:cubicBezTo>
                <a:lnTo>
                  <a:pt x="7219833" y="185497"/>
                </a:lnTo>
                <a:cubicBezTo>
                  <a:pt x="7230402" y="174928"/>
                  <a:pt x="7239433" y="163696"/>
                  <a:pt x="7253492" y="157448"/>
                </a:cubicBezTo>
                <a:cubicBezTo>
                  <a:pt x="7264299" y="152645"/>
                  <a:pt x="7275931" y="149968"/>
                  <a:pt x="7287151" y="146228"/>
                </a:cubicBezTo>
                <a:cubicBezTo>
                  <a:pt x="7292761" y="144358"/>
                  <a:pt x="7299061" y="143898"/>
                  <a:pt x="7303981" y="140618"/>
                </a:cubicBezTo>
                <a:cubicBezTo>
                  <a:pt x="7309591" y="136878"/>
                  <a:pt x="7315631" y="133715"/>
                  <a:pt x="7320810" y="129399"/>
                </a:cubicBezTo>
                <a:cubicBezTo>
                  <a:pt x="7373540" y="85457"/>
                  <a:pt x="7286224" y="146845"/>
                  <a:pt x="7371298" y="90130"/>
                </a:cubicBezTo>
                <a:lnTo>
                  <a:pt x="7388128" y="78910"/>
                </a:lnTo>
                <a:cubicBezTo>
                  <a:pt x="7389998" y="73300"/>
                  <a:pt x="7390458" y="67001"/>
                  <a:pt x="7393738" y="62081"/>
                </a:cubicBezTo>
                <a:cubicBezTo>
                  <a:pt x="7402379" y="49120"/>
                  <a:pt x="7414976" y="42312"/>
                  <a:pt x="7427397" y="34032"/>
                </a:cubicBezTo>
                <a:cubicBezTo>
                  <a:pt x="7431137" y="28422"/>
                  <a:pt x="7438616" y="23944"/>
                  <a:pt x="7438616" y="17202"/>
                </a:cubicBezTo>
                <a:cubicBezTo>
                  <a:pt x="7438616" y="-13463"/>
                  <a:pt x="7418047" y="4860"/>
                  <a:pt x="7410567" y="11592"/>
                </a:cubicBezTo>
                <a:cubicBezTo>
                  <a:pt x="7410526" y="11629"/>
                  <a:pt x="7365171" y="56989"/>
                  <a:pt x="7354469" y="67691"/>
                </a:cubicBezTo>
                <a:cubicBezTo>
                  <a:pt x="7339004" y="83156"/>
                  <a:pt x="7339029" y="85329"/>
                  <a:pt x="7320810" y="95740"/>
                </a:cubicBezTo>
                <a:cubicBezTo>
                  <a:pt x="7302758" y="106056"/>
                  <a:pt x="7285140" y="113072"/>
                  <a:pt x="7264712" y="118179"/>
                </a:cubicBezTo>
                <a:cubicBezTo>
                  <a:pt x="7257232" y="120049"/>
                  <a:pt x="7249686" y="121671"/>
                  <a:pt x="7242273" y="123789"/>
                </a:cubicBezTo>
                <a:cubicBezTo>
                  <a:pt x="7199832" y="135915"/>
                  <a:pt x="7258664" y="120699"/>
                  <a:pt x="7197394" y="146228"/>
                </a:cubicBezTo>
                <a:cubicBezTo>
                  <a:pt x="7184828" y="151464"/>
                  <a:pt x="7171164" y="153536"/>
                  <a:pt x="7158125" y="157448"/>
                </a:cubicBezTo>
                <a:cubicBezTo>
                  <a:pt x="7152461" y="159147"/>
                  <a:pt x="7147001" y="161501"/>
                  <a:pt x="7141296" y="163057"/>
                </a:cubicBezTo>
                <a:cubicBezTo>
                  <a:pt x="7126419" y="167114"/>
                  <a:pt x="7110734" y="168550"/>
                  <a:pt x="7096417" y="174277"/>
                </a:cubicBezTo>
                <a:cubicBezTo>
                  <a:pt x="7057380" y="189892"/>
                  <a:pt x="7077930" y="182309"/>
                  <a:pt x="7034709" y="196716"/>
                </a:cubicBezTo>
                <a:cubicBezTo>
                  <a:pt x="7029099" y="198586"/>
                  <a:pt x="7022800" y="199046"/>
                  <a:pt x="7017880" y="202326"/>
                </a:cubicBezTo>
                <a:lnTo>
                  <a:pt x="6984221" y="224765"/>
                </a:lnTo>
                <a:cubicBezTo>
                  <a:pt x="6980481" y="230375"/>
                  <a:pt x="6978718" y="238021"/>
                  <a:pt x="6973001" y="241595"/>
                </a:cubicBezTo>
                <a:cubicBezTo>
                  <a:pt x="6962972" y="247863"/>
                  <a:pt x="6950562" y="249075"/>
                  <a:pt x="6939343" y="252815"/>
                </a:cubicBezTo>
                <a:cubicBezTo>
                  <a:pt x="6899015" y="266258"/>
                  <a:pt x="6949351" y="249955"/>
                  <a:pt x="6900074" y="264034"/>
                </a:cubicBezTo>
                <a:cubicBezTo>
                  <a:pt x="6894388" y="265659"/>
                  <a:pt x="6888981" y="268210"/>
                  <a:pt x="6883244" y="269644"/>
                </a:cubicBezTo>
                <a:cubicBezTo>
                  <a:pt x="6873994" y="271957"/>
                  <a:pt x="6864445" y="272941"/>
                  <a:pt x="6855195" y="275254"/>
                </a:cubicBezTo>
                <a:cubicBezTo>
                  <a:pt x="6849458" y="276688"/>
                  <a:pt x="6844071" y="279308"/>
                  <a:pt x="6838366" y="280864"/>
                </a:cubicBezTo>
                <a:cubicBezTo>
                  <a:pt x="6823489" y="284921"/>
                  <a:pt x="6793487" y="292083"/>
                  <a:pt x="6793487" y="292083"/>
                </a:cubicBezTo>
                <a:cubicBezTo>
                  <a:pt x="6787877" y="295823"/>
                  <a:pt x="6782855" y="300647"/>
                  <a:pt x="6776658" y="303303"/>
                </a:cubicBezTo>
                <a:cubicBezTo>
                  <a:pt x="6720286" y="327464"/>
                  <a:pt x="6795985" y="282420"/>
                  <a:pt x="6720560" y="320132"/>
                </a:cubicBezTo>
                <a:cubicBezTo>
                  <a:pt x="6691224" y="334800"/>
                  <a:pt x="6706233" y="329324"/>
                  <a:pt x="6675681" y="336962"/>
                </a:cubicBezTo>
                <a:cubicBezTo>
                  <a:pt x="6670071" y="342572"/>
                  <a:pt x="6665308" y="349180"/>
                  <a:pt x="6658852" y="353791"/>
                </a:cubicBezTo>
                <a:cubicBezTo>
                  <a:pt x="6641421" y="366242"/>
                  <a:pt x="6633550" y="365027"/>
                  <a:pt x="6613973" y="370621"/>
                </a:cubicBezTo>
                <a:cubicBezTo>
                  <a:pt x="6608287" y="372246"/>
                  <a:pt x="6602681" y="374155"/>
                  <a:pt x="6597144" y="376231"/>
                </a:cubicBezTo>
                <a:cubicBezTo>
                  <a:pt x="6587715" y="379767"/>
                  <a:pt x="6578992" y="385594"/>
                  <a:pt x="6569095" y="387450"/>
                </a:cubicBezTo>
                <a:cubicBezTo>
                  <a:pt x="6536222" y="393614"/>
                  <a:pt x="6388756" y="398453"/>
                  <a:pt x="6383971" y="398670"/>
                </a:cubicBezTo>
                <a:cubicBezTo>
                  <a:pt x="6365132" y="401361"/>
                  <a:pt x="6330484" y="406001"/>
                  <a:pt x="6311043" y="409889"/>
                </a:cubicBezTo>
                <a:cubicBezTo>
                  <a:pt x="6303483" y="411401"/>
                  <a:pt x="6296164" y="413987"/>
                  <a:pt x="6288604" y="415499"/>
                </a:cubicBezTo>
                <a:cubicBezTo>
                  <a:pt x="6219831" y="429254"/>
                  <a:pt x="6284626" y="413688"/>
                  <a:pt x="6232506" y="426719"/>
                </a:cubicBezTo>
                <a:cubicBezTo>
                  <a:pt x="6226896" y="430459"/>
                  <a:pt x="6222120" y="435955"/>
                  <a:pt x="6215676" y="437938"/>
                </a:cubicBezTo>
                <a:cubicBezTo>
                  <a:pt x="6197450" y="443546"/>
                  <a:pt x="6159578" y="449158"/>
                  <a:pt x="6159578" y="449158"/>
                </a:cubicBezTo>
                <a:cubicBezTo>
                  <a:pt x="6120306" y="468795"/>
                  <a:pt x="6154414" y="453769"/>
                  <a:pt x="6114700" y="465988"/>
                </a:cubicBezTo>
                <a:cubicBezTo>
                  <a:pt x="6097744" y="471205"/>
                  <a:pt x="6081041" y="477207"/>
                  <a:pt x="6064211" y="482817"/>
                </a:cubicBezTo>
                <a:cubicBezTo>
                  <a:pt x="6052991" y="486557"/>
                  <a:pt x="6042026" y="491169"/>
                  <a:pt x="6030552" y="494037"/>
                </a:cubicBezTo>
                <a:cubicBezTo>
                  <a:pt x="6023072" y="495907"/>
                  <a:pt x="6015482" y="497379"/>
                  <a:pt x="6008113" y="499646"/>
                </a:cubicBezTo>
                <a:cubicBezTo>
                  <a:pt x="5991158" y="504863"/>
                  <a:pt x="5975186" y="513967"/>
                  <a:pt x="5957625" y="516476"/>
                </a:cubicBezTo>
                <a:cubicBezTo>
                  <a:pt x="5882339" y="527231"/>
                  <a:pt x="5950487" y="516755"/>
                  <a:pt x="5890307" y="527696"/>
                </a:cubicBezTo>
                <a:cubicBezTo>
                  <a:pt x="5879116" y="529731"/>
                  <a:pt x="5867828" y="531209"/>
                  <a:pt x="5856648" y="533305"/>
                </a:cubicBezTo>
                <a:cubicBezTo>
                  <a:pt x="5837905" y="536819"/>
                  <a:pt x="5819596" y="543573"/>
                  <a:pt x="5800550" y="544525"/>
                </a:cubicBezTo>
                <a:lnTo>
                  <a:pt x="5688354" y="550135"/>
                </a:lnTo>
                <a:cubicBezTo>
                  <a:pt x="5679004" y="552005"/>
                  <a:pt x="5669613" y="553677"/>
                  <a:pt x="5660305" y="555745"/>
                </a:cubicBezTo>
                <a:cubicBezTo>
                  <a:pt x="5652778" y="557417"/>
                  <a:pt x="5645543" y="560656"/>
                  <a:pt x="5637865" y="561354"/>
                </a:cubicBezTo>
                <a:cubicBezTo>
                  <a:pt x="5604293" y="564406"/>
                  <a:pt x="5570560" y="565321"/>
                  <a:pt x="5536889" y="566964"/>
                </a:cubicBezTo>
                <a:cubicBezTo>
                  <a:pt x="5291129" y="578953"/>
                  <a:pt x="5513654" y="566351"/>
                  <a:pt x="5312496" y="578184"/>
                </a:cubicBezTo>
                <a:cubicBezTo>
                  <a:pt x="5071277" y="638490"/>
                  <a:pt x="5264448" y="594193"/>
                  <a:pt x="4656147" y="583794"/>
                </a:cubicBezTo>
                <a:cubicBezTo>
                  <a:pt x="4624332" y="583250"/>
                  <a:pt x="4579217" y="570259"/>
                  <a:pt x="4549561" y="566964"/>
                </a:cubicBezTo>
                <a:cubicBezTo>
                  <a:pt x="4439020" y="554682"/>
                  <a:pt x="4369927" y="554286"/>
                  <a:pt x="4257851" y="550135"/>
                </a:cubicBezTo>
                <a:cubicBezTo>
                  <a:pt x="4123215" y="552005"/>
                  <a:pt x="3988505" y="550881"/>
                  <a:pt x="3853944" y="555745"/>
                </a:cubicBezTo>
                <a:cubicBezTo>
                  <a:pt x="3833051" y="556500"/>
                  <a:pt x="3813123" y="566066"/>
                  <a:pt x="3792236" y="566964"/>
                </a:cubicBezTo>
                <a:cubicBezTo>
                  <a:pt x="3638997" y="573555"/>
                  <a:pt x="3485566" y="574444"/>
                  <a:pt x="3332231" y="578184"/>
                </a:cubicBezTo>
                <a:cubicBezTo>
                  <a:pt x="3315402" y="580054"/>
                  <a:pt x="3298446" y="581010"/>
                  <a:pt x="3281743" y="583794"/>
                </a:cubicBezTo>
                <a:cubicBezTo>
                  <a:pt x="3275910" y="584766"/>
                  <a:pt x="3270758" y="588505"/>
                  <a:pt x="3264913" y="589404"/>
                </a:cubicBezTo>
                <a:cubicBezTo>
                  <a:pt x="3246339" y="592261"/>
                  <a:pt x="3227514" y="593143"/>
                  <a:pt x="3208815" y="595013"/>
                </a:cubicBezTo>
                <a:cubicBezTo>
                  <a:pt x="3201335" y="596883"/>
                  <a:pt x="3193462" y="597586"/>
                  <a:pt x="3186376" y="600623"/>
                </a:cubicBezTo>
                <a:cubicBezTo>
                  <a:pt x="3180179" y="603279"/>
                  <a:pt x="3175577" y="608828"/>
                  <a:pt x="3169546" y="611843"/>
                </a:cubicBezTo>
                <a:cubicBezTo>
                  <a:pt x="3164257" y="614488"/>
                  <a:pt x="3158327" y="615583"/>
                  <a:pt x="3152717" y="617453"/>
                </a:cubicBezTo>
                <a:lnTo>
                  <a:pt x="2816128" y="611843"/>
                </a:lnTo>
                <a:cubicBezTo>
                  <a:pt x="2804759" y="611498"/>
                  <a:pt x="2793756" y="607644"/>
                  <a:pt x="2782469" y="606233"/>
                </a:cubicBezTo>
                <a:cubicBezTo>
                  <a:pt x="2763822" y="603902"/>
                  <a:pt x="2744956" y="603411"/>
                  <a:pt x="2726371" y="600623"/>
                </a:cubicBezTo>
                <a:cubicBezTo>
                  <a:pt x="2707512" y="597794"/>
                  <a:pt x="2688773" y="594029"/>
                  <a:pt x="2670273" y="589404"/>
                </a:cubicBezTo>
                <a:cubicBezTo>
                  <a:pt x="2662793" y="587534"/>
                  <a:pt x="2655476" y="584813"/>
                  <a:pt x="2647833" y="583794"/>
                </a:cubicBezTo>
                <a:cubicBezTo>
                  <a:pt x="2627360" y="581064"/>
                  <a:pt x="2606694" y="580054"/>
                  <a:pt x="2586125" y="578184"/>
                </a:cubicBezTo>
                <a:cubicBezTo>
                  <a:pt x="2535231" y="565460"/>
                  <a:pt x="2598119" y="580365"/>
                  <a:pt x="2524417" y="566964"/>
                </a:cubicBezTo>
                <a:cubicBezTo>
                  <a:pt x="2443881" y="552321"/>
                  <a:pt x="2572257" y="572826"/>
                  <a:pt x="2473929" y="550135"/>
                </a:cubicBezTo>
                <a:cubicBezTo>
                  <a:pt x="2459239" y="546745"/>
                  <a:pt x="2443922" y="547004"/>
                  <a:pt x="2429051" y="544525"/>
                </a:cubicBezTo>
                <a:cubicBezTo>
                  <a:pt x="2410240" y="541390"/>
                  <a:pt x="2372952" y="533305"/>
                  <a:pt x="2372952" y="533305"/>
                </a:cubicBezTo>
                <a:cubicBezTo>
                  <a:pt x="2367342" y="529565"/>
                  <a:pt x="2362436" y="524453"/>
                  <a:pt x="2356123" y="522086"/>
                </a:cubicBezTo>
                <a:cubicBezTo>
                  <a:pt x="2347195" y="518738"/>
                  <a:pt x="2337382" y="518544"/>
                  <a:pt x="2328074" y="516476"/>
                </a:cubicBezTo>
                <a:cubicBezTo>
                  <a:pt x="2320548" y="514803"/>
                  <a:pt x="2313209" y="512309"/>
                  <a:pt x="2305635" y="510866"/>
                </a:cubicBezTo>
                <a:cubicBezTo>
                  <a:pt x="2273925" y="504826"/>
                  <a:pt x="2241978" y="500077"/>
                  <a:pt x="2210268" y="494037"/>
                </a:cubicBezTo>
                <a:cubicBezTo>
                  <a:pt x="2202694" y="492594"/>
                  <a:pt x="2195536" y="488602"/>
                  <a:pt x="2187828" y="488427"/>
                </a:cubicBezTo>
                <a:cubicBezTo>
                  <a:pt x="2030783" y="484858"/>
                  <a:pt x="1873679" y="484687"/>
                  <a:pt x="1716604" y="482817"/>
                </a:cubicBezTo>
                <a:cubicBezTo>
                  <a:pt x="1620402" y="450750"/>
                  <a:pt x="1714705" y="477764"/>
                  <a:pt x="1598798" y="460378"/>
                </a:cubicBezTo>
                <a:cubicBezTo>
                  <a:pt x="1583549" y="458091"/>
                  <a:pt x="1569129" y="451693"/>
                  <a:pt x="1553919" y="449158"/>
                </a:cubicBezTo>
                <a:lnTo>
                  <a:pt x="1520260" y="443548"/>
                </a:lnTo>
                <a:cubicBezTo>
                  <a:pt x="1510879" y="441842"/>
                  <a:pt x="1501635" y="439388"/>
                  <a:pt x="1492211" y="437938"/>
                </a:cubicBezTo>
                <a:cubicBezTo>
                  <a:pt x="1477311" y="435646"/>
                  <a:pt x="1462305" y="434090"/>
                  <a:pt x="1447333" y="432329"/>
                </a:cubicBezTo>
                <a:cubicBezTo>
                  <a:pt x="1430516" y="430351"/>
                  <a:pt x="1413760" y="427488"/>
                  <a:pt x="1396844" y="426719"/>
                </a:cubicBezTo>
                <a:cubicBezTo>
                  <a:pt x="1331437" y="423746"/>
                  <a:pt x="1265949" y="422979"/>
                  <a:pt x="1200501" y="421109"/>
                </a:cubicBezTo>
                <a:cubicBezTo>
                  <a:pt x="1185541" y="419239"/>
                  <a:pt x="1170248" y="419155"/>
                  <a:pt x="1155622" y="415499"/>
                </a:cubicBezTo>
                <a:cubicBezTo>
                  <a:pt x="1147509" y="413471"/>
                  <a:pt x="1141116" y="406924"/>
                  <a:pt x="1133183" y="404280"/>
                </a:cubicBezTo>
                <a:cubicBezTo>
                  <a:pt x="1101748" y="393802"/>
                  <a:pt x="1070308" y="382730"/>
                  <a:pt x="1037816" y="376231"/>
                </a:cubicBezTo>
                <a:cubicBezTo>
                  <a:pt x="1028466" y="374361"/>
                  <a:pt x="1019075" y="372689"/>
                  <a:pt x="1009767" y="370621"/>
                </a:cubicBezTo>
                <a:cubicBezTo>
                  <a:pt x="1002241" y="368948"/>
                  <a:pt x="994888" y="366523"/>
                  <a:pt x="987328" y="365011"/>
                </a:cubicBezTo>
                <a:cubicBezTo>
                  <a:pt x="976174" y="362780"/>
                  <a:pt x="964704" y="362160"/>
                  <a:pt x="953669" y="359401"/>
                </a:cubicBezTo>
                <a:cubicBezTo>
                  <a:pt x="942196" y="356533"/>
                  <a:pt x="931420" y="351293"/>
                  <a:pt x="920010" y="348181"/>
                </a:cubicBezTo>
                <a:cubicBezTo>
                  <a:pt x="910811" y="345672"/>
                  <a:pt x="901211" y="344884"/>
                  <a:pt x="891961" y="342572"/>
                </a:cubicBezTo>
                <a:cubicBezTo>
                  <a:pt x="772622" y="312738"/>
                  <a:pt x="887963" y="336913"/>
                  <a:pt x="768545" y="314523"/>
                </a:cubicBezTo>
                <a:cubicBezTo>
                  <a:pt x="759173" y="312766"/>
                  <a:pt x="749746" y="311226"/>
                  <a:pt x="740496" y="308913"/>
                </a:cubicBezTo>
                <a:cubicBezTo>
                  <a:pt x="734759" y="307479"/>
                  <a:pt x="729499" y="304275"/>
                  <a:pt x="723666" y="303303"/>
                </a:cubicBezTo>
                <a:cubicBezTo>
                  <a:pt x="706963" y="300519"/>
                  <a:pt x="690007" y="299563"/>
                  <a:pt x="673178" y="297693"/>
                </a:cubicBezTo>
                <a:cubicBezTo>
                  <a:pt x="667568" y="295823"/>
                  <a:pt x="662062" y="293607"/>
                  <a:pt x="656349" y="292083"/>
                </a:cubicBezTo>
                <a:cubicBezTo>
                  <a:pt x="634000" y="286123"/>
                  <a:pt x="610688" y="283375"/>
                  <a:pt x="589031" y="275254"/>
                </a:cubicBezTo>
                <a:cubicBezTo>
                  <a:pt x="548289" y="259976"/>
                  <a:pt x="581088" y="262167"/>
                  <a:pt x="555372" y="241595"/>
                </a:cubicBezTo>
                <a:cubicBezTo>
                  <a:pt x="550755" y="237901"/>
                  <a:pt x="544153" y="237855"/>
                  <a:pt x="538543" y="235985"/>
                </a:cubicBezTo>
                <a:cubicBezTo>
                  <a:pt x="525453" y="222895"/>
                  <a:pt x="506149" y="213903"/>
                  <a:pt x="499274" y="196716"/>
                </a:cubicBezTo>
                <a:cubicBezTo>
                  <a:pt x="495534" y="187366"/>
                  <a:pt x="495539" y="175403"/>
                  <a:pt x="488054" y="168667"/>
                </a:cubicBezTo>
                <a:cubicBezTo>
                  <a:pt x="475622" y="157479"/>
                  <a:pt x="443176" y="146228"/>
                  <a:pt x="443176" y="146228"/>
                </a:cubicBezTo>
                <a:cubicBezTo>
                  <a:pt x="437566" y="136878"/>
                  <a:pt x="433442" y="126458"/>
                  <a:pt x="426346" y="118179"/>
                </a:cubicBezTo>
                <a:cubicBezTo>
                  <a:pt x="421958" y="113060"/>
                  <a:pt x="415975" y="108896"/>
                  <a:pt x="409517" y="106959"/>
                </a:cubicBezTo>
                <a:cubicBezTo>
                  <a:pt x="396852" y="103160"/>
                  <a:pt x="383257" y="103715"/>
                  <a:pt x="370248" y="101350"/>
                </a:cubicBezTo>
                <a:cubicBezTo>
                  <a:pt x="362662" y="99971"/>
                  <a:pt x="355481" y="96507"/>
                  <a:pt x="347809" y="95740"/>
                </a:cubicBezTo>
                <a:cubicBezTo>
                  <a:pt x="317980" y="92757"/>
                  <a:pt x="287971" y="92000"/>
                  <a:pt x="258052" y="90130"/>
                </a:cubicBezTo>
                <a:cubicBezTo>
                  <a:pt x="230052" y="71463"/>
                  <a:pt x="250750" y="81937"/>
                  <a:pt x="207563" y="73300"/>
                </a:cubicBezTo>
                <a:cubicBezTo>
                  <a:pt x="145794" y="60947"/>
                  <a:pt x="241080" y="74686"/>
                  <a:pt x="140246" y="62081"/>
                </a:cubicBezTo>
                <a:cubicBezTo>
                  <a:pt x="134636" y="60211"/>
                  <a:pt x="129203" y="57689"/>
                  <a:pt x="123416" y="56471"/>
                </a:cubicBezTo>
                <a:cubicBezTo>
                  <a:pt x="93629" y="50200"/>
                  <a:pt x="33659" y="39642"/>
                  <a:pt x="33659" y="39642"/>
                </a:cubicBezTo>
                <a:cubicBezTo>
                  <a:pt x="15274" y="27385"/>
                  <a:pt x="5610" y="34967"/>
                  <a:pt x="0" y="34032"/>
                </a:cubicBezTo>
                <a:close/>
              </a:path>
            </a:pathLst>
          </a:custGeom>
          <a:solidFill>
            <a:srgbClr val="F3AC71"/>
          </a:solidFill>
        </p:spPr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BD074A7-7A41-41CC-A677-71AD475F3ABA}"/>
              </a:ext>
            </a:extLst>
          </p:cNvPr>
          <p:cNvSpPr/>
          <p:nvPr/>
        </p:nvSpPr>
        <p:spPr>
          <a:xfrm>
            <a:off x="2485148" y="3532196"/>
            <a:ext cx="4044678" cy="478823"/>
          </a:xfrm>
          <a:custGeom>
            <a:avLst/>
            <a:gdLst>
              <a:gd name="connsiteX0" fmla="*/ 0 w 4044678"/>
              <a:gd name="connsiteY0" fmla="*/ 478823 h 478823"/>
              <a:gd name="connsiteX1" fmla="*/ 0 w 4044678"/>
              <a:gd name="connsiteY1" fmla="*/ 478823 h 478823"/>
              <a:gd name="connsiteX2" fmla="*/ 218783 w 4044678"/>
              <a:gd name="connsiteY2" fmla="*/ 473213 h 478823"/>
              <a:gd name="connsiteX3" fmla="*/ 258052 w 4044678"/>
              <a:gd name="connsiteY3" fmla="*/ 456384 h 478823"/>
              <a:gd name="connsiteX4" fmla="*/ 280491 w 4044678"/>
              <a:gd name="connsiteY4" fmla="*/ 439554 h 478823"/>
              <a:gd name="connsiteX5" fmla="*/ 347809 w 4044678"/>
              <a:gd name="connsiteY5" fmla="*/ 422725 h 478823"/>
              <a:gd name="connsiteX6" fmla="*/ 392688 w 4044678"/>
              <a:gd name="connsiteY6" fmla="*/ 411505 h 478823"/>
              <a:gd name="connsiteX7" fmla="*/ 426346 w 4044678"/>
              <a:gd name="connsiteY7" fmla="*/ 400285 h 478823"/>
              <a:gd name="connsiteX8" fmla="*/ 471225 w 4044678"/>
              <a:gd name="connsiteY8" fmla="*/ 372236 h 478823"/>
              <a:gd name="connsiteX9" fmla="*/ 488054 w 4044678"/>
              <a:gd name="connsiteY9" fmla="*/ 361017 h 478823"/>
              <a:gd name="connsiteX10" fmla="*/ 510494 w 4044678"/>
              <a:gd name="connsiteY10" fmla="*/ 355407 h 478823"/>
              <a:gd name="connsiteX11" fmla="*/ 549762 w 4044678"/>
              <a:gd name="connsiteY11" fmla="*/ 338577 h 478823"/>
              <a:gd name="connsiteX12" fmla="*/ 583421 w 4044678"/>
              <a:gd name="connsiteY12" fmla="*/ 316138 h 478823"/>
              <a:gd name="connsiteX13" fmla="*/ 628300 w 4044678"/>
              <a:gd name="connsiteY13" fmla="*/ 299309 h 478823"/>
              <a:gd name="connsiteX14" fmla="*/ 645129 w 4044678"/>
              <a:gd name="connsiteY14" fmla="*/ 288089 h 478823"/>
              <a:gd name="connsiteX15" fmla="*/ 684398 w 4044678"/>
              <a:gd name="connsiteY15" fmla="*/ 276869 h 478823"/>
              <a:gd name="connsiteX16" fmla="*/ 729277 w 4044678"/>
              <a:gd name="connsiteY16" fmla="*/ 265650 h 478823"/>
              <a:gd name="connsiteX17" fmla="*/ 746106 w 4044678"/>
              <a:gd name="connsiteY17" fmla="*/ 254430 h 478823"/>
              <a:gd name="connsiteX18" fmla="*/ 779765 w 4044678"/>
              <a:gd name="connsiteY18" fmla="*/ 243211 h 478823"/>
              <a:gd name="connsiteX19" fmla="*/ 813424 w 4044678"/>
              <a:gd name="connsiteY19" fmla="*/ 226381 h 478823"/>
              <a:gd name="connsiteX20" fmla="*/ 830253 w 4044678"/>
              <a:gd name="connsiteY20" fmla="*/ 215161 h 478823"/>
              <a:gd name="connsiteX21" fmla="*/ 869522 w 4044678"/>
              <a:gd name="connsiteY21" fmla="*/ 209552 h 478823"/>
              <a:gd name="connsiteX22" fmla="*/ 891961 w 4044678"/>
              <a:gd name="connsiteY22" fmla="*/ 203942 h 478823"/>
              <a:gd name="connsiteX23" fmla="*/ 908791 w 4044678"/>
              <a:gd name="connsiteY23" fmla="*/ 198332 h 478823"/>
              <a:gd name="connsiteX24" fmla="*/ 931230 w 4044678"/>
              <a:gd name="connsiteY24" fmla="*/ 192722 h 478823"/>
              <a:gd name="connsiteX25" fmla="*/ 970499 w 4044678"/>
              <a:gd name="connsiteY25" fmla="*/ 181503 h 478823"/>
              <a:gd name="connsiteX26" fmla="*/ 1026597 w 4044678"/>
              <a:gd name="connsiteY26" fmla="*/ 142234 h 478823"/>
              <a:gd name="connsiteX27" fmla="*/ 1060256 w 4044678"/>
              <a:gd name="connsiteY27" fmla="*/ 108575 h 478823"/>
              <a:gd name="connsiteX28" fmla="*/ 1099524 w 4044678"/>
              <a:gd name="connsiteY28" fmla="*/ 80526 h 478823"/>
              <a:gd name="connsiteX29" fmla="*/ 1110744 w 4044678"/>
              <a:gd name="connsiteY29" fmla="*/ 63696 h 478823"/>
              <a:gd name="connsiteX30" fmla="*/ 1127573 w 4044678"/>
              <a:gd name="connsiteY30" fmla="*/ 52477 h 478823"/>
              <a:gd name="connsiteX31" fmla="*/ 1335137 w 4044678"/>
              <a:gd name="connsiteY31" fmla="*/ 46867 h 478823"/>
              <a:gd name="connsiteX32" fmla="*/ 1351966 w 4044678"/>
              <a:gd name="connsiteY32" fmla="*/ 41257 h 478823"/>
              <a:gd name="connsiteX33" fmla="*/ 1396845 w 4044678"/>
              <a:gd name="connsiteY33" fmla="*/ 30037 h 478823"/>
              <a:gd name="connsiteX34" fmla="*/ 1413674 w 4044678"/>
              <a:gd name="connsiteY34" fmla="*/ 18818 h 478823"/>
              <a:gd name="connsiteX35" fmla="*/ 1856850 w 4044678"/>
              <a:gd name="connsiteY35" fmla="*/ 7598 h 478823"/>
              <a:gd name="connsiteX36" fmla="*/ 1974656 w 4044678"/>
              <a:gd name="connsiteY36" fmla="*/ 13208 h 478823"/>
              <a:gd name="connsiteX37" fmla="*/ 1997095 w 4044678"/>
              <a:gd name="connsiteY37" fmla="*/ 18818 h 478823"/>
              <a:gd name="connsiteX38" fmla="*/ 2137340 w 4044678"/>
              <a:gd name="connsiteY38" fmla="*/ 24428 h 478823"/>
              <a:gd name="connsiteX39" fmla="*/ 2204658 w 4044678"/>
              <a:gd name="connsiteY39" fmla="*/ 52477 h 478823"/>
              <a:gd name="connsiteX40" fmla="*/ 2227097 w 4044678"/>
              <a:gd name="connsiteY40" fmla="*/ 69306 h 478823"/>
              <a:gd name="connsiteX41" fmla="*/ 2249537 w 4044678"/>
              <a:gd name="connsiteY41" fmla="*/ 74916 h 478823"/>
              <a:gd name="connsiteX42" fmla="*/ 2283196 w 4044678"/>
              <a:gd name="connsiteY42" fmla="*/ 86136 h 478823"/>
              <a:gd name="connsiteX43" fmla="*/ 2322464 w 4044678"/>
              <a:gd name="connsiteY43" fmla="*/ 102965 h 478823"/>
              <a:gd name="connsiteX44" fmla="*/ 2344904 w 4044678"/>
              <a:gd name="connsiteY44" fmla="*/ 114185 h 478823"/>
              <a:gd name="connsiteX45" fmla="*/ 2451490 w 4044678"/>
              <a:gd name="connsiteY45" fmla="*/ 125404 h 478823"/>
              <a:gd name="connsiteX46" fmla="*/ 2546857 w 4044678"/>
              <a:gd name="connsiteY46" fmla="*/ 131014 h 478823"/>
              <a:gd name="connsiteX47" fmla="*/ 2580516 w 4044678"/>
              <a:gd name="connsiteY47" fmla="*/ 142234 h 478823"/>
              <a:gd name="connsiteX48" fmla="*/ 2597345 w 4044678"/>
              <a:gd name="connsiteY48" fmla="*/ 159063 h 478823"/>
              <a:gd name="connsiteX49" fmla="*/ 2636614 w 4044678"/>
              <a:gd name="connsiteY49" fmla="*/ 181503 h 478823"/>
              <a:gd name="connsiteX50" fmla="*/ 2754420 w 4044678"/>
              <a:gd name="connsiteY50" fmla="*/ 198332 h 478823"/>
              <a:gd name="connsiteX51" fmla="*/ 2782469 w 4044678"/>
              <a:gd name="connsiteY51" fmla="*/ 226381 h 478823"/>
              <a:gd name="connsiteX52" fmla="*/ 2816128 w 4044678"/>
              <a:gd name="connsiteY52" fmla="*/ 237601 h 478823"/>
              <a:gd name="connsiteX53" fmla="*/ 2832958 w 4044678"/>
              <a:gd name="connsiteY53" fmla="*/ 243211 h 478823"/>
              <a:gd name="connsiteX54" fmla="*/ 2849787 w 4044678"/>
              <a:gd name="connsiteY54" fmla="*/ 254430 h 478823"/>
              <a:gd name="connsiteX55" fmla="*/ 2950764 w 4044678"/>
              <a:gd name="connsiteY55" fmla="*/ 265650 h 478823"/>
              <a:gd name="connsiteX56" fmla="*/ 2978813 w 4044678"/>
              <a:gd name="connsiteY56" fmla="*/ 271260 h 478823"/>
              <a:gd name="connsiteX57" fmla="*/ 3023691 w 4044678"/>
              <a:gd name="connsiteY57" fmla="*/ 276869 h 478823"/>
              <a:gd name="connsiteX58" fmla="*/ 3057350 w 4044678"/>
              <a:gd name="connsiteY58" fmla="*/ 288089 h 478823"/>
              <a:gd name="connsiteX59" fmla="*/ 3079789 w 4044678"/>
              <a:gd name="connsiteY59" fmla="*/ 293699 h 478823"/>
              <a:gd name="connsiteX60" fmla="*/ 3113448 w 4044678"/>
              <a:gd name="connsiteY60" fmla="*/ 304918 h 478823"/>
              <a:gd name="connsiteX61" fmla="*/ 3147107 w 4044678"/>
              <a:gd name="connsiteY61" fmla="*/ 327358 h 478823"/>
              <a:gd name="connsiteX62" fmla="*/ 3208815 w 4044678"/>
              <a:gd name="connsiteY62" fmla="*/ 355407 h 478823"/>
              <a:gd name="connsiteX63" fmla="*/ 3253694 w 4044678"/>
              <a:gd name="connsiteY63" fmla="*/ 361017 h 478823"/>
              <a:gd name="connsiteX64" fmla="*/ 3281743 w 4044678"/>
              <a:gd name="connsiteY64" fmla="*/ 366626 h 478823"/>
              <a:gd name="connsiteX65" fmla="*/ 3332231 w 4044678"/>
              <a:gd name="connsiteY65" fmla="*/ 372236 h 478823"/>
              <a:gd name="connsiteX66" fmla="*/ 3349061 w 4044678"/>
              <a:gd name="connsiteY66" fmla="*/ 383456 h 478823"/>
              <a:gd name="connsiteX67" fmla="*/ 3382719 w 4044678"/>
              <a:gd name="connsiteY67" fmla="*/ 394676 h 478823"/>
              <a:gd name="connsiteX68" fmla="*/ 3399549 w 4044678"/>
              <a:gd name="connsiteY68" fmla="*/ 405895 h 478823"/>
              <a:gd name="connsiteX69" fmla="*/ 3450037 w 4044678"/>
              <a:gd name="connsiteY69" fmla="*/ 411505 h 478823"/>
              <a:gd name="connsiteX70" fmla="*/ 3500526 w 4044678"/>
              <a:gd name="connsiteY70" fmla="*/ 422725 h 478823"/>
              <a:gd name="connsiteX71" fmla="*/ 3668820 w 4044678"/>
              <a:gd name="connsiteY71" fmla="*/ 428334 h 478823"/>
              <a:gd name="connsiteX72" fmla="*/ 3708089 w 4044678"/>
              <a:gd name="connsiteY72" fmla="*/ 433944 h 478823"/>
              <a:gd name="connsiteX73" fmla="*/ 3724918 w 4044678"/>
              <a:gd name="connsiteY73" fmla="*/ 445164 h 478823"/>
              <a:gd name="connsiteX74" fmla="*/ 3803456 w 4044678"/>
              <a:gd name="connsiteY74" fmla="*/ 456384 h 478823"/>
              <a:gd name="connsiteX75" fmla="*/ 4044678 w 4044678"/>
              <a:gd name="connsiteY75" fmla="*/ 461993 h 478823"/>
              <a:gd name="connsiteX76" fmla="*/ 0 w 4044678"/>
              <a:gd name="connsiteY76" fmla="*/ 478823 h 4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4044678" h="478823">
                <a:moveTo>
                  <a:pt x="0" y="478823"/>
                </a:moveTo>
                <a:lnTo>
                  <a:pt x="0" y="478823"/>
                </a:lnTo>
                <a:cubicBezTo>
                  <a:pt x="72928" y="476953"/>
                  <a:pt x="145914" y="476683"/>
                  <a:pt x="218783" y="473213"/>
                </a:cubicBezTo>
                <a:cubicBezTo>
                  <a:pt x="227047" y="472819"/>
                  <a:pt x="253657" y="459131"/>
                  <a:pt x="258052" y="456384"/>
                </a:cubicBezTo>
                <a:cubicBezTo>
                  <a:pt x="265981" y="451429"/>
                  <a:pt x="272128" y="443735"/>
                  <a:pt x="280491" y="439554"/>
                </a:cubicBezTo>
                <a:cubicBezTo>
                  <a:pt x="302718" y="428440"/>
                  <a:pt x="323858" y="426716"/>
                  <a:pt x="347809" y="422725"/>
                </a:cubicBezTo>
                <a:cubicBezTo>
                  <a:pt x="398883" y="405700"/>
                  <a:pt x="318211" y="431818"/>
                  <a:pt x="392688" y="411505"/>
                </a:cubicBezTo>
                <a:cubicBezTo>
                  <a:pt x="404098" y="408393"/>
                  <a:pt x="416317" y="406553"/>
                  <a:pt x="426346" y="400285"/>
                </a:cubicBezTo>
                <a:cubicBezTo>
                  <a:pt x="441306" y="390935"/>
                  <a:pt x="456547" y="382021"/>
                  <a:pt x="471225" y="372236"/>
                </a:cubicBezTo>
                <a:cubicBezTo>
                  <a:pt x="476835" y="368496"/>
                  <a:pt x="481857" y="363673"/>
                  <a:pt x="488054" y="361017"/>
                </a:cubicBezTo>
                <a:cubicBezTo>
                  <a:pt x="495141" y="357980"/>
                  <a:pt x="503014" y="357277"/>
                  <a:pt x="510494" y="355407"/>
                </a:cubicBezTo>
                <a:cubicBezTo>
                  <a:pt x="571740" y="314574"/>
                  <a:pt x="477325" y="374796"/>
                  <a:pt x="549762" y="338577"/>
                </a:cubicBezTo>
                <a:cubicBezTo>
                  <a:pt x="561823" y="332547"/>
                  <a:pt x="570629" y="320402"/>
                  <a:pt x="583421" y="316138"/>
                </a:cubicBezTo>
                <a:cubicBezTo>
                  <a:pt x="597984" y="311284"/>
                  <a:pt x="614888" y="306015"/>
                  <a:pt x="628300" y="299309"/>
                </a:cubicBezTo>
                <a:cubicBezTo>
                  <a:pt x="634330" y="296294"/>
                  <a:pt x="639099" y="291104"/>
                  <a:pt x="645129" y="288089"/>
                </a:cubicBezTo>
                <a:cubicBezTo>
                  <a:pt x="654094" y="283606"/>
                  <a:pt x="676012" y="279265"/>
                  <a:pt x="684398" y="276869"/>
                </a:cubicBezTo>
                <a:cubicBezTo>
                  <a:pt x="724641" y="265371"/>
                  <a:pt x="672259" y="277054"/>
                  <a:pt x="729277" y="265650"/>
                </a:cubicBezTo>
                <a:cubicBezTo>
                  <a:pt x="734887" y="261910"/>
                  <a:pt x="739945" y="257168"/>
                  <a:pt x="746106" y="254430"/>
                </a:cubicBezTo>
                <a:cubicBezTo>
                  <a:pt x="756913" y="249627"/>
                  <a:pt x="779765" y="243211"/>
                  <a:pt x="779765" y="243211"/>
                </a:cubicBezTo>
                <a:cubicBezTo>
                  <a:pt x="827993" y="211057"/>
                  <a:pt x="766973" y="249607"/>
                  <a:pt x="813424" y="226381"/>
                </a:cubicBezTo>
                <a:cubicBezTo>
                  <a:pt x="819454" y="223366"/>
                  <a:pt x="823795" y="217098"/>
                  <a:pt x="830253" y="215161"/>
                </a:cubicBezTo>
                <a:cubicBezTo>
                  <a:pt x="842918" y="211362"/>
                  <a:pt x="856513" y="211917"/>
                  <a:pt x="869522" y="209552"/>
                </a:cubicBezTo>
                <a:cubicBezTo>
                  <a:pt x="877108" y="208173"/>
                  <a:pt x="884548" y="206060"/>
                  <a:pt x="891961" y="203942"/>
                </a:cubicBezTo>
                <a:cubicBezTo>
                  <a:pt x="897647" y="202317"/>
                  <a:pt x="903105" y="199957"/>
                  <a:pt x="908791" y="198332"/>
                </a:cubicBezTo>
                <a:cubicBezTo>
                  <a:pt x="916204" y="196214"/>
                  <a:pt x="923817" y="194840"/>
                  <a:pt x="931230" y="192722"/>
                </a:cubicBezTo>
                <a:cubicBezTo>
                  <a:pt x="987515" y="176640"/>
                  <a:pt x="900413" y="199021"/>
                  <a:pt x="970499" y="181503"/>
                </a:cubicBezTo>
                <a:cubicBezTo>
                  <a:pt x="981126" y="174418"/>
                  <a:pt x="1014734" y="152911"/>
                  <a:pt x="1026597" y="142234"/>
                </a:cubicBezTo>
                <a:cubicBezTo>
                  <a:pt x="1038391" y="131620"/>
                  <a:pt x="1047054" y="117377"/>
                  <a:pt x="1060256" y="108575"/>
                </a:cubicBezTo>
                <a:cubicBezTo>
                  <a:pt x="1084864" y="92169"/>
                  <a:pt x="1071691" y="101400"/>
                  <a:pt x="1099524" y="80526"/>
                </a:cubicBezTo>
                <a:cubicBezTo>
                  <a:pt x="1103264" y="74916"/>
                  <a:pt x="1105976" y="68464"/>
                  <a:pt x="1110744" y="63696"/>
                </a:cubicBezTo>
                <a:cubicBezTo>
                  <a:pt x="1115511" y="58929"/>
                  <a:pt x="1120850" y="52981"/>
                  <a:pt x="1127573" y="52477"/>
                </a:cubicBezTo>
                <a:cubicBezTo>
                  <a:pt x="1196592" y="47301"/>
                  <a:pt x="1265949" y="48737"/>
                  <a:pt x="1335137" y="46867"/>
                </a:cubicBezTo>
                <a:cubicBezTo>
                  <a:pt x="1340747" y="44997"/>
                  <a:pt x="1346229" y="42691"/>
                  <a:pt x="1351966" y="41257"/>
                </a:cubicBezTo>
                <a:cubicBezTo>
                  <a:pt x="1364770" y="38056"/>
                  <a:pt x="1384021" y="36449"/>
                  <a:pt x="1396845" y="30037"/>
                </a:cubicBezTo>
                <a:cubicBezTo>
                  <a:pt x="1402875" y="27022"/>
                  <a:pt x="1406940" y="19146"/>
                  <a:pt x="1413674" y="18818"/>
                </a:cubicBezTo>
                <a:cubicBezTo>
                  <a:pt x="1561271" y="11618"/>
                  <a:pt x="1709125" y="11338"/>
                  <a:pt x="1856850" y="7598"/>
                </a:cubicBezTo>
                <a:cubicBezTo>
                  <a:pt x="1908749" y="-5377"/>
                  <a:pt x="1878243" y="-566"/>
                  <a:pt x="1974656" y="13208"/>
                </a:cubicBezTo>
                <a:cubicBezTo>
                  <a:pt x="1982288" y="14298"/>
                  <a:pt x="1989403" y="18288"/>
                  <a:pt x="1997095" y="18818"/>
                </a:cubicBezTo>
                <a:cubicBezTo>
                  <a:pt x="2043770" y="22037"/>
                  <a:pt x="2090592" y="22558"/>
                  <a:pt x="2137340" y="24428"/>
                </a:cubicBezTo>
                <a:cubicBezTo>
                  <a:pt x="2164075" y="31110"/>
                  <a:pt x="2178766" y="33058"/>
                  <a:pt x="2204658" y="52477"/>
                </a:cubicBezTo>
                <a:cubicBezTo>
                  <a:pt x="2212138" y="58087"/>
                  <a:pt x="2218734" y="65125"/>
                  <a:pt x="2227097" y="69306"/>
                </a:cubicBezTo>
                <a:cubicBezTo>
                  <a:pt x="2233993" y="72754"/>
                  <a:pt x="2242152" y="72700"/>
                  <a:pt x="2249537" y="74916"/>
                </a:cubicBezTo>
                <a:cubicBezTo>
                  <a:pt x="2260865" y="78314"/>
                  <a:pt x="2272618" y="80847"/>
                  <a:pt x="2283196" y="86136"/>
                </a:cubicBezTo>
                <a:cubicBezTo>
                  <a:pt x="2357633" y="123353"/>
                  <a:pt x="2264673" y="78197"/>
                  <a:pt x="2322464" y="102965"/>
                </a:cubicBezTo>
                <a:cubicBezTo>
                  <a:pt x="2330151" y="106259"/>
                  <a:pt x="2337074" y="111249"/>
                  <a:pt x="2344904" y="114185"/>
                </a:cubicBezTo>
                <a:cubicBezTo>
                  <a:pt x="2374396" y="125245"/>
                  <a:pt x="2433369" y="124272"/>
                  <a:pt x="2451490" y="125404"/>
                </a:cubicBezTo>
                <a:lnTo>
                  <a:pt x="2546857" y="131014"/>
                </a:lnTo>
                <a:cubicBezTo>
                  <a:pt x="2558077" y="134754"/>
                  <a:pt x="2572153" y="133871"/>
                  <a:pt x="2580516" y="142234"/>
                </a:cubicBezTo>
                <a:cubicBezTo>
                  <a:pt x="2586126" y="147844"/>
                  <a:pt x="2591250" y="153984"/>
                  <a:pt x="2597345" y="159063"/>
                </a:cubicBezTo>
                <a:cubicBezTo>
                  <a:pt x="2606686" y="166847"/>
                  <a:pt x="2626064" y="177283"/>
                  <a:pt x="2636614" y="181503"/>
                </a:cubicBezTo>
                <a:cubicBezTo>
                  <a:pt x="2684873" y="200806"/>
                  <a:pt x="2687160" y="193848"/>
                  <a:pt x="2754420" y="198332"/>
                </a:cubicBezTo>
                <a:cubicBezTo>
                  <a:pt x="2808595" y="216390"/>
                  <a:pt x="2727014" y="184789"/>
                  <a:pt x="2782469" y="226381"/>
                </a:cubicBezTo>
                <a:cubicBezTo>
                  <a:pt x="2791930" y="233477"/>
                  <a:pt x="2804908" y="233861"/>
                  <a:pt x="2816128" y="237601"/>
                </a:cubicBezTo>
                <a:cubicBezTo>
                  <a:pt x="2821738" y="239471"/>
                  <a:pt x="2828038" y="239931"/>
                  <a:pt x="2832958" y="243211"/>
                </a:cubicBezTo>
                <a:cubicBezTo>
                  <a:pt x="2838568" y="246951"/>
                  <a:pt x="2843283" y="252656"/>
                  <a:pt x="2849787" y="254430"/>
                </a:cubicBezTo>
                <a:cubicBezTo>
                  <a:pt x="2858983" y="256938"/>
                  <a:pt x="2947390" y="265313"/>
                  <a:pt x="2950764" y="265650"/>
                </a:cubicBezTo>
                <a:cubicBezTo>
                  <a:pt x="2960114" y="267520"/>
                  <a:pt x="2969389" y="269810"/>
                  <a:pt x="2978813" y="271260"/>
                </a:cubicBezTo>
                <a:cubicBezTo>
                  <a:pt x="2993713" y="273552"/>
                  <a:pt x="3008950" y="273710"/>
                  <a:pt x="3023691" y="276869"/>
                </a:cubicBezTo>
                <a:cubicBezTo>
                  <a:pt x="3035255" y="279347"/>
                  <a:pt x="3045877" y="285221"/>
                  <a:pt x="3057350" y="288089"/>
                </a:cubicBezTo>
                <a:cubicBezTo>
                  <a:pt x="3064830" y="289959"/>
                  <a:pt x="3072404" y="291484"/>
                  <a:pt x="3079789" y="293699"/>
                </a:cubicBezTo>
                <a:cubicBezTo>
                  <a:pt x="3091117" y="297097"/>
                  <a:pt x="3113448" y="304918"/>
                  <a:pt x="3113448" y="304918"/>
                </a:cubicBezTo>
                <a:cubicBezTo>
                  <a:pt x="3141720" y="333190"/>
                  <a:pt x="3117340" y="313828"/>
                  <a:pt x="3147107" y="327358"/>
                </a:cubicBezTo>
                <a:cubicBezTo>
                  <a:pt x="3154250" y="330605"/>
                  <a:pt x="3191330" y="352228"/>
                  <a:pt x="3208815" y="355407"/>
                </a:cubicBezTo>
                <a:cubicBezTo>
                  <a:pt x="3223648" y="358104"/>
                  <a:pt x="3238793" y="358725"/>
                  <a:pt x="3253694" y="361017"/>
                </a:cubicBezTo>
                <a:cubicBezTo>
                  <a:pt x="3263118" y="362467"/>
                  <a:pt x="3272304" y="365278"/>
                  <a:pt x="3281743" y="366626"/>
                </a:cubicBezTo>
                <a:cubicBezTo>
                  <a:pt x="3298506" y="369021"/>
                  <a:pt x="3315402" y="370366"/>
                  <a:pt x="3332231" y="372236"/>
                </a:cubicBezTo>
                <a:cubicBezTo>
                  <a:pt x="3337841" y="375976"/>
                  <a:pt x="3342900" y="380718"/>
                  <a:pt x="3349061" y="383456"/>
                </a:cubicBezTo>
                <a:cubicBezTo>
                  <a:pt x="3359868" y="388259"/>
                  <a:pt x="3372879" y="388116"/>
                  <a:pt x="3382719" y="394676"/>
                </a:cubicBezTo>
                <a:cubicBezTo>
                  <a:pt x="3388329" y="398416"/>
                  <a:pt x="3393008" y="404260"/>
                  <a:pt x="3399549" y="405895"/>
                </a:cubicBezTo>
                <a:cubicBezTo>
                  <a:pt x="3415976" y="410002"/>
                  <a:pt x="3433208" y="409635"/>
                  <a:pt x="3450037" y="411505"/>
                </a:cubicBezTo>
                <a:cubicBezTo>
                  <a:pt x="3460396" y="414095"/>
                  <a:pt x="3491295" y="422198"/>
                  <a:pt x="3500526" y="422725"/>
                </a:cubicBezTo>
                <a:cubicBezTo>
                  <a:pt x="3556564" y="425927"/>
                  <a:pt x="3612722" y="426464"/>
                  <a:pt x="3668820" y="428334"/>
                </a:cubicBezTo>
                <a:cubicBezTo>
                  <a:pt x="3681910" y="430204"/>
                  <a:pt x="3695424" y="430144"/>
                  <a:pt x="3708089" y="433944"/>
                </a:cubicBezTo>
                <a:cubicBezTo>
                  <a:pt x="3714547" y="435881"/>
                  <a:pt x="3718605" y="442797"/>
                  <a:pt x="3724918" y="445164"/>
                </a:cubicBezTo>
                <a:cubicBezTo>
                  <a:pt x="3739959" y="450805"/>
                  <a:pt x="3796080" y="455564"/>
                  <a:pt x="3803456" y="456384"/>
                </a:cubicBezTo>
                <a:cubicBezTo>
                  <a:pt x="3896646" y="479678"/>
                  <a:pt x="3818185" y="461993"/>
                  <a:pt x="4044678" y="461993"/>
                </a:cubicBezTo>
                <a:lnTo>
                  <a:pt x="0" y="478823"/>
                </a:lnTo>
                <a:close/>
              </a:path>
            </a:pathLst>
          </a:custGeom>
          <a:solidFill>
            <a:srgbClr val="F3AC71"/>
          </a:solidFill>
        </p:spPr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ctr"/>
            <a:endParaRPr lang="nl-NL" sz="2000" dirty="0">
              <a:solidFill>
                <a:schemeClr val="bg1"/>
              </a:solidFill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E686AFD-EA70-4502-B869-9265C7CD4C98}"/>
              </a:ext>
            </a:extLst>
          </p:cNvPr>
          <p:cNvCxnSpPr>
            <a:cxnSpLocks/>
          </p:cNvCxnSpPr>
          <p:nvPr/>
        </p:nvCxnSpPr>
        <p:spPr>
          <a:xfrm flipV="1">
            <a:off x="2614174" y="3960531"/>
            <a:ext cx="920010" cy="10939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3B5D096-278B-4348-AC04-892B9ADBA4F0}"/>
              </a:ext>
            </a:extLst>
          </p:cNvPr>
          <p:cNvCxnSpPr>
            <a:cxnSpLocks/>
          </p:cNvCxnSpPr>
          <p:nvPr/>
        </p:nvCxnSpPr>
        <p:spPr>
          <a:xfrm flipH="1">
            <a:off x="2709993" y="2375251"/>
            <a:ext cx="1568233" cy="12263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F25E88F-38DE-4876-B54B-A24063F132FE}"/>
              </a:ext>
            </a:extLst>
          </p:cNvPr>
          <p:cNvCxnSpPr>
            <a:cxnSpLocks/>
          </p:cNvCxnSpPr>
          <p:nvPr/>
        </p:nvCxnSpPr>
        <p:spPr>
          <a:xfrm>
            <a:off x="4458042" y="2375251"/>
            <a:ext cx="1543058" cy="12263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B6351E9D-54D0-4301-A520-E45205D4F152}"/>
              </a:ext>
            </a:extLst>
          </p:cNvPr>
          <p:cNvSpPr txBox="1"/>
          <p:nvPr/>
        </p:nvSpPr>
        <p:spPr>
          <a:xfrm>
            <a:off x="4000500" y="2032273"/>
            <a:ext cx="187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800" dirty="0"/>
              <a:t>Grout</a:t>
            </a:r>
            <a:endParaRPr lang="nl-NL" sz="1800" dirty="0" err="1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22BB10E-143B-4C7E-99B0-513EF97F6E38}"/>
              </a:ext>
            </a:extLst>
          </p:cNvPr>
          <p:cNvSpPr txBox="1"/>
          <p:nvPr/>
        </p:nvSpPr>
        <p:spPr>
          <a:xfrm>
            <a:off x="1858485" y="5032788"/>
            <a:ext cx="187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800" dirty="0"/>
              <a:t>Old drilling fluid</a:t>
            </a:r>
            <a:endParaRPr lang="nl-NL" sz="1800" dirty="0" err="1"/>
          </a:p>
        </p:txBody>
      </p:sp>
    </p:spTree>
    <p:extLst>
      <p:ext uri="{BB962C8B-B14F-4D97-AF65-F5344CB8AC3E}">
        <p14:creationId xmlns:p14="http://schemas.microsoft.com/office/powerpoint/2010/main" val="177597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4" grpId="0" animBg="1"/>
      <p:bldP spid="38" grpId="0" animBg="1"/>
      <p:bldP spid="50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3135163"/>
            <a:ext cx="9144000" cy="1426064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7" name="Flowchart: Manual Input 36"/>
          <p:cNvSpPr/>
          <p:nvPr/>
        </p:nvSpPr>
        <p:spPr>
          <a:xfrm>
            <a:off x="5965167" y="2947000"/>
            <a:ext cx="1093398" cy="1614227"/>
          </a:xfrm>
          <a:prstGeom prst="flowChartManualInput">
            <a:avLst/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-1" y="3749257"/>
            <a:ext cx="6818836" cy="1992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Grouting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901238" y="3069508"/>
            <a:ext cx="2323115" cy="1570703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ounded Rectangle 3"/>
          <p:cNvSpPr/>
          <p:nvPr/>
        </p:nvSpPr>
        <p:spPr>
          <a:xfrm>
            <a:off x="6818837" y="3283430"/>
            <a:ext cx="2057400" cy="112574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Barrel Reamer</a:t>
            </a:r>
          </a:p>
        </p:txBody>
      </p:sp>
      <p:sp>
        <p:nvSpPr>
          <p:cNvPr id="5" name="Rectangle 4"/>
          <p:cNvSpPr/>
          <p:nvPr/>
        </p:nvSpPr>
        <p:spPr>
          <a:xfrm>
            <a:off x="6760608" y="3464585"/>
            <a:ext cx="116458" cy="841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6760608" y="4148228"/>
            <a:ext cx="116458" cy="841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8818008" y="3438707"/>
            <a:ext cx="116458" cy="841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8818008" y="3563795"/>
            <a:ext cx="116458" cy="841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8818008" y="4167636"/>
            <a:ext cx="116458" cy="841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8818008" y="4050099"/>
            <a:ext cx="116458" cy="841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8788893" y="4278702"/>
            <a:ext cx="116458" cy="841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9" name="Rectangle 38"/>
          <p:cNvSpPr/>
          <p:nvPr/>
        </p:nvSpPr>
        <p:spPr>
          <a:xfrm>
            <a:off x="9138937" y="3069509"/>
            <a:ext cx="10975023" cy="1570702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8769482" y="3320630"/>
            <a:ext cx="135869" cy="841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/>
        </p:nvSpPr>
        <p:spPr>
          <a:xfrm>
            <a:off x="8876236" y="3734968"/>
            <a:ext cx="355840" cy="21350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Pentagon 16"/>
          <p:cNvSpPr>
            <a:spLocks/>
          </p:cNvSpPr>
          <p:nvPr/>
        </p:nvSpPr>
        <p:spPr>
          <a:xfrm flipH="1">
            <a:off x="9582242" y="3296638"/>
            <a:ext cx="10531718" cy="1118739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Product Pipe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68051" y="3647902"/>
            <a:ext cx="653574" cy="40219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Swivel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1708120"/>
            <a:ext cx="9144000" cy="1427042"/>
          </a:xfrm>
          <a:prstGeom prst="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4561227"/>
            <a:ext cx="9144000" cy="875644"/>
          </a:xfrm>
          <a:prstGeom prst="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</a:p>
        </p:txBody>
      </p:sp>
      <p:cxnSp>
        <p:nvCxnSpPr>
          <p:cNvPr id="23" name="Straight Arrow Connector 22"/>
          <p:cNvCxnSpPr>
            <a:stCxn id="5" idx="1"/>
          </p:cNvCxnSpPr>
          <p:nvPr/>
        </p:nvCxnSpPr>
        <p:spPr>
          <a:xfrm flipH="1" flipV="1">
            <a:off x="6390359" y="3497606"/>
            <a:ext cx="370248" cy="9033"/>
          </a:xfrm>
          <a:prstGeom prst="straightConnector1">
            <a:avLst/>
          </a:prstGeom>
          <a:ln w="57150">
            <a:solidFill>
              <a:srgbClr val="CF14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390360" y="4192448"/>
            <a:ext cx="408949" cy="6335"/>
          </a:xfrm>
          <a:prstGeom prst="straightConnector1">
            <a:avLst/>
          </a:prstGeom>
          <a:ln w="57150">
            <a:solidFill>
              <a:srgbClr val="CF14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76198" y="3227121"/>
            <a:ext cx="679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8689357" y="3597651"/>
            <a:ext cx="449580" cy="1674"/>
          </a:xfrm>
          <a:prstGeom prst="straightConnector1">
            <a:avLst/>
          </a:prstGeom>
          <a:ln w="57150">
            <a:solidFill>
              <a:srgbClr val="CF14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8680561" y="3381010"/>
            <a:ext cx="449580" cy="1674"/>
          </a:xfrm>
          <a:prstGeom prst="straightConnector1">
            <a:avLst/>
          </a:prstGeom>
          <a:ln w="57150">
            <a:solidFill>
              <a:srgbClr val="CF14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8773970" y="4314391"/>
            <a:ext cx="449580" cy="1674"/>
          </a:xfrm>
          <a:prstGeom prst="straightConnector1">
            <a:avLst/>
          </a:prstGeom>
          <a:ln w="57150">
            <a:solidFill>
              <a:srgbClr val="CF14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8773970" y="4096643"/>
            <a:ext cx="449580" cy="1674"/>
          </a:xfrm>
          <a:prstGeom prst="straightConnector1">
            <a:avLst/>
          </a:prstGeom>
          <a:ln w="57150">
            <a:solidFill>
              <a:srgbClr val="CF14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090501" y="3227121"/>
            <a:ext cx="657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145890" y="2612308"/>
            <a:ext cx="390833" cy="56734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191143" y="2017952"/>
            <a:ext cx="190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Annular space completely filled</a:t>
            </a:r>
          </a:p>
        </p:txBody>
      </p:sp>
    </p:spTree>
    <p:extLst>
      <p:ext uri="{BB962C8B-B14F-4D97-AF65-F5344CB8AC3E}">
        <p14:creationId xmlns:p14="http://schemas.microsoft.com/office/powerpoint/2010/main" val="394910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-1.16914 -0.00093 " pathEditMode="relative" rAng="0" ptsTypes="AA">
                                      <p:cBhvr>
                                        <p:cTn id="52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464" y="-4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-1.17084 0.00162 " pathEditMode="relative" rAng="0" ptsTypes="AA">
                                      <p:cBhvr>
                                        <p:cTn id="54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42" y="6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1.16914 -0.00185 " pathEditMode="relative" rAng="0" ptsTypes="AA">
                                      <p:cBhvr>
                                        <p:cTn id="56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464" y="-9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1.16823 -0.0044 " pathEditMode="relative" rAng="0" ptsTypes="AA">
                                      <p:cBhvr>
                                        <p:cTn id="58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411" y="-23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1.16992 0.01042 " pathEditMode="relative" rAng="0" ptsTypes="AA">
                                      <p:cBhvr>
                                        <p:cTn id="60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03" y="50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-1.16992 0.00695 " pathEditMode="relative" rAng="0" ptsTypes="AA">
                                      <p:cBhvr>
                                        <p:cTn id="62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03" y="34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-1.16888 0.00023 " pathEditMode="relative" rAng="0" ptsTypes="AA">
                                      <p:cBhvr>
                                        <p:cTn id="64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451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1.17148 0.00185 " pathEditMode="relative" rAng="0" ptsTypes="AA">
                                      <p:cBhvr>
                                        <p:cTn id="6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81" y="9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-1.17226 0.00162 " pathEditMode="relative" rAng="0" ptsTypes="AA">
                                      <p:cBhvr>
                                        <p:cTn id="6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20" y="6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-1.16992 0.00116 " pathEditMode="relative" rAng="0" ptsTypes="AA">
                                      <p:cBhvr>
                                        <p:cTn id="70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03" y="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1.16979 -0.00046 " pathEditMode="relative" rAng="0" ptsTypes="AA">
                                      <p:cBhvr>
                                        <p:cTn id="72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490" y="-2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-1.16732 -0.00393 " pathEditMode="relative" rAng="0" ptsTypes="AA">
                                      <p:cBhvr>
                                        <p:cTn id="74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72" y="-20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-1.16276 -0.00139 " pathEditMode="relative" rAng="0" ptsTypes="AA">
                                      <p:cBhvr>
                                        <p:cTn id="76" dur="1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138" y="-6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-1.16771 0.02454 " pathEditMode="relative" rAng="0" ptsTypes="AA">
                                      <p:cBhvr>
                                        <p:cTn id="78" dur="1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85" y="1227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.20039 0.00069 " pathEditMode="relative" rAng="0" ptsTypes="AA">
                                      <p:cBhvr>
                                        <p:cTn id="80" dur="1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2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1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1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9" grpId="0" animBg="1"/>
      <p:bldP spid="13" grpId="0" animBg="1"/>
      <p:bldP spid="15" grpId="0" animBg="1"/>
      <p:bldP spid="17" grpId="0" animBg="1"/>
      <p:bldP spid="16" grpId="0" animBg="1"/>
      <p:bldP spid="29" grpId="0"/>
      <p:bldP spid="29" grpId="1"/>
      <p:bldP spid="36" grpId="0"/>
      <p:bldP spid="36" grpId="1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Thermal conductive grout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To improve the transmission of heat from power cables to the ground</a:t>
            </a:r>
          </a:p>
          <a:p>
            <a:pPr lvl="2"/>
            <a:r>
              <a:rPr lang="en-US" dirty="0"/>
              <a:t>More efficiency from power cables</a:t>
            </a:r>
          </a:p>
          <a:p>
            <a:pPr lvl="2"/>
            <a:r>
              <a:rPr lang="en-US" dirty="0"/>
              <a:t>Applied between the power cable and the PE pipe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Commonly used in vertical geothermal applications</a:t>
            </a:r>
          </a:p>
          <a:p>
            <a:pPr lvl="2"/>
            <a:r>
              <a:rPr lang="en-US" dirty="0"/>
              <a:t>To improve the transmission of ground heat to the system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14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E4ADDF-73FC-4648-85DE-85B5C3E51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Grouting</a:t>
            </a: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974EB64-E817-4E39-98BE-03D2830AEEE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dirty="0" err="1"/>
              <a:t>Annular</a:t>
            </a:r>
            <a:r>
              <a:rPr lang="nl-NL" dirty="0"/>
              <a:t> </a:t>
            </a:r>
            <a:r>
              <a:rPr lang="nl-NL" dirty="0" err="1"/>
              <a:t>gab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jacket tube</a:t>
            </a:r>
            <a:br>
              <a:rPr lang="nl-NL" dirty="0"/>
            </a:b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cable</a:t>
            </a:r>
            <a:r>
              <a:rPr lang="nl-NL" dirty="0"/>
              <a:t> </a:t>
            </a:r>
            <a:r>
              <a:rPr lang="nl-NL" dirty="0" err="1"/>
              <a:t>backfilled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;</a:t>
            </a:r>
          </a:p>
          <a:p>
            <a:pPr lvl="1"/>
            <a:r>
              <a:rPr lang="nl-NL" dirty="0"/>
              <a:t>Air</a:t>
            </a:r>
          </a:p>
          <a:p>
            <a:pPr lvl="1"/>
            <a:r>
              <a:rPr lang="nl-NL" dirty="0"/>
              <a:t>Water</a:t>
            </a:r>
          </a:p>
          <a:p>
            <a:pPr lvl="1"/>
            <a:r>
              <a:rPr lang="nl-NL" dirty="0" err="1"/>
              <a:t>Bentonite</a:t>
            </a:r>
            <a:r>
              <a:rPr lang="nl-NL" dirty="0"/>
              <a:t> slurry</a:t>
            </a:r>
          </a:p>
          <a:p>
            <a:pPr lvl="1"/>
            <a:r>
              <a:rPr lang="nl-NL" dirty="0"/>
              <a:t>Building </a:t>
            </a:r>
            <a:r>
              <a:rPr lang="nl-NL" dirty="0" err="1"/>
              <a:t>material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CC59506-819C-4FFE-84CC-19DEE5C09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157" y="819944"/>
            <a:ext cx="2421306" cy="252503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1B22C5E-22F1-450C-9D4C-E834507A2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157" y="3491901"/>
            <a:ext cx="2421305" cy="254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4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Cebo Conduct-Gel </a:t>
            </a:r>
          </a:p>
          <a:p>
            <a:endParaRPr lang="en-US" dirty="0"/>
          </a:p>
          <a:p>
            <a:pPr lvl="1"/>
            <a:r>
              <a:rPr lang="en-US" dirty="0"/>
              <a:t>Easy mixable</a:t>
            </a:r>
          </a:p>
          <a:p>
            <a:pPr lvl="1"/>
            <a:r>
              <a:rPr lang="en-US" dirty="0"/>
              <a:t>Low mixing ratio</a:t>
            </a:r>
          </a:p>
          <a:p>
            <a:pPr lvl="1"/>
            <a:r>
              <a:rPr lang="en-US" dirty="0"/>
              <a:t>High </a:t>
            </a:r>
            <a:r>
              <a:rPr lang="en-US" dirty="0" err="1"/>
              <a:t>flowability</a:t>
            </a:r>
            <a:endParaRPr lang="en-US" dirty="0"/>
          </a:p>
          <a:p>
            <a:pPr lvl="1"/>
            <a:r>
              <a:rPr lang="en-US" dirty="0"/>
              <a:t>Low weight suspension</a:t>
            </a:r>
          </a:p>
          <a:p>
            <a:pPr lvl="1"/>
            <a:r>
              <a:rPr lang="en-US" dirty="0"/>
              <a:t>Higher heat transfer than basic fluids</a:t>
            </a:r>
          </a:p>
          <a:p>
            <a:pPr lvl="1"/>
            <a:r>
              <a:rPr lang="en-US" dirty="0"/>
              <a:t>Non-hardening suspension</a:t>
            </a:r>
          </a:p>
          <a:p>
            <a:pPr lvl="1"/>
            <a:r>
              <a:rPr lang="en-US" dirty="0"/>
              <a:t>Removable after time</a:t>
            </a:r>
          </a:p>
        </p:txBody>
      </p:sp>
    </p:spTree>
    <p:extLst>
      <p:ext uri="{BB962C8B-B14F-4D97-AF65-F5344CB8AC3E}">
        <p14:creationId xmlns:p14="http://schemas.microsoft.com/office/powerpoint/2010/main" val="325512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Halliburton Template">
  <a:themeElements>
    <a:clrScheme name="Halliburton Colors">
      <a:dk1>
        <a:sysClr val="windowText" lastClr="000000"/>
      </a:dk1>
      <a:lt1>
        <a:sysClr val="window" lastClr="FFFFFF"/>
      </a:lt1>
      <a:dk2>
        <a:srgbClr val="8E979D"/>
      </a:dk2>
      <a:lt2>
        <a:srgbClr val="D4DADB"/>
      </a:lt2>
      <a:accent1>
        <a:srgbClr val="CC0000"/>
      </a:accent1>
      <a:accent2>
        <a:srgbClr val="444A4F"/>
      </a:accent2>
      <a:accent3>
        <a:srgbClr val="BEC4C9"/>
      </a:accent3>
      <a:accent4>
        <a:srgbClr val="272A2D"/>
      </a:accent4>
      <a:accent5>
        <a:srgbClr val="A8AFB5"/>
      </a:accent5>
      <a:accent6>
        <a:srgbClr val="5F656A"/>
      </a:accent6>
      <a:hlink>
        <a:srgbClr val="CC0000"/>
      </a:hlink>
      <a:folHlink>
        <a:srgbClr val="CC0000"/>
      </a:folHlink>
    </a:clrScheme>
    <a:fontScheme name="Halliburt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</a:spPr>
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sz="2000" dirty="0" smtClean="0">
            <a:solidFill>
              <a:schemeClr val="bg1"/>
            </a:solidFill>
          </a:defRPr>
        </a:defPPr>
      </a:lstStyle>
    </a:spDef>
    <a:txDef>
      <a:spPr>
        <a:noFill/>
      </a:spPr>
      <a:bodyPr wrap="square" rtlCol="0">
        <a:spAutoFit/>
      </a:bodyPr>
      <a:lstStyle>
        <a:defPPr marL="228600" indent="-228600">
          <a:buClr>
            <a:schemeClr val="accent1"/>
          </a:buClr>
          <a:buFont typeface="Wingdings" panose="05000000000000000000" pitchFamily="2" charset="2"/>
          <a:buChar char="§"/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BCB52EE2837A42A6964839BE63332C" ma:contentTypeVersion="0" ma:contentTypeDescription="Create a new document." ma:contentTypeScope="" ma:versionID="e14c03a1c63379558630509d8b43fbf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1e205aec6cde8026914b1dac95d2b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999DB1-1F64-4490-93EA-567235B0B2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A21D9E-FD23-4224-B621-70E8D69C053A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5FA8AEE-6EE7-4D72-97AD-A70C1045CE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8811</TotalTime>
  <Words>996</Words>
  <Application>Microsoft Office PowerPoint</Application>
  <PresentationFormat>Affichage à l'écran (4:3)</PresentationFormat>
  <Paragraphs>283</Paragraphs>
  <Slides>26</Slides>
  <Notes>0</Notes>
  <HiddenSlides>6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  <vt:variant>
        <vt:lpstr>Diaporamas personnalisés</vt:lpstr>
      </vt:variant>
      <vt:variant>
        <vt:i4>6</vt:i4>
      </vt:variant>
    </vt:vector>
  </HeadingPairs>
  <TitlesOfParts>
    <vt:vector size="36" baseType="lpstr">
      <vt:lpstr>Arial</vt:lpstr>
      <vt:lpstr>Calibri</vt:lpstr>
      <vt:lpstr>Wingdings</vt:lpstr>
      <vt:lpstr>Halliburton Template</vt:lpstr>
      <vt:lpstr>Grouting</vt:lpstr>
      <vt:lpstr>Grouting</vt:lpstr>
      <vt:lpstr>Grouting</vt:lpstr>
      <vt:lpstr>Grouting</vt:lpstr>
      <vt:lpstr>Grouting</vt:lpstr>
      <vt:lpstr>Grouting</vt:lpstr>
      <vt:lpstr>Grouting</vt:lpstr>
      <vt:lpstr>Grouting</vt:lpstr>
      <vt:lpstr>Grouting</vt:lpstr>
      <vt:lpstr>Grouting</vt:lpstr>
      <vt:lpstr>Grouting</vt:lpstr>
      <vt:lpstr>Grouting</vt:lpstr>
      <vt:lpstr>Grouting </vt:lpstr>
      <vt:lpstr>Grouting</vt:lpstr>
      <vt:lpstr>Grouting</vt:lpstr>
      <vt:lpstr>Grouting</vt:lpstr>
      <vt:lpstr>Grouting</vt:lpstr>
      <vt:lpstr>Grouting</vt:lpstr>
      <vt:lpstr>Grouting</vt:lpstr>
      <vt:lpstr>Présentation PowerPoint</vt:lpstr>
      <vt:lpstr>CEBO DRILL-GROUT</vt:lpstr>
      <vt:lpstr>CEBO DRILL-GROUT PLUS</vt:lpstr>
      <vt:lpstr>CEBO CONDUCT-GEL 1.0</vt:lpstr>
      <vt:lpstr>CEBO CONDUCT-GEL 1.3</vt:lpstr>
      <vt:lpstr>CEBO CONDUCT-GEL 1.5</vt:lpstr>
      <vt:lpstr>CEBO CONDUCT-GEL 2.0</vt:lpstr>
      <vt:lpstr>CEBO DRILL-GROUT</vt:lpstr>
      <vt:lpstr>CEBO DRILL-GROUT PLUS</vt:lpstr>
      <vt:lpstr>CONDUCT-GEL 1.0</vt:lpstr>
      <vt:lpstr>CONDUCT-GEL 1.3</vt:lpstr>
      <vt:lpstr>CONDUCT-GEL 1.5</vt:lpstr>
      <vt:lpstr>CONDUCT-GEL 2.0</vt:lpstr>
    </vt:vector>
  </TitlesOfParts>
  <Company>Halliburton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Erle P. Halliburton</dc:creator>
  <cp:lastModifiedBy>David Duchard</cp:lastModifiedBy>
  <cp:revision>496</cp:revision>
  <cp:lastPrinted>2015-11-10T19:36:33Z</cp:lastPrinted>
  <dcterms:created xsi:type="dcterms:W3CDTF">2014-03-14T15:11:07Z</dcterms:created>
  <dcterms:modified xsi:type="dcterms:W3CDTF">2019-05-20T10:56:02Z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0x010100EDBCB52EE2837A42A6964839BE63332C</vt:lpwstr>
  </property>
</Properties>
</file>